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Inter"/>
      <p:regular r:id="rId13"/>
    </p:embeddedFont>
    <p:embeddedFont>
      <p:font typeface="Inter"/>
      <p:regular r:id="rId14"/>
    </p:embeddedFont>
    <p:embeddedFont>
      <p:font typeface="Inter"/>
      <p:regular r:id="rId15"/>
    </p:embeddedFont>
    <p:embeddedFont>
      <p:font typeface="Inter"/>
      <p:regular r:id="rId16"/>
    </p:embeddedFont>
    <p:embeddedFont>
      <p:font typeface="Inter"/>
      <p:regular r:id="rId17"/>
    </p:embeddedFont>
    <p:embeddedFont>
      <p:font typeface="Inter"/>
      <p:regular r:id="rId18"/>
    </p:embeddedFont>
    <p:embeddedFont>
      <p:font typeface="Inter"/>
      <p:regular r:id="rId19"/>
    </p:embeddedFont>
    <p:embeddedFont>
      <p:font typeface="Inter"/>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 Id="rId19" Type="http://schemas.openxmlformats.org/officeDocument/2006/relationships/font" Target="fonts/font7.fntdata"/><Relationship Id="rId20"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3-1.png>
</file>

<file path=ppt/media/image-3-2.svg>
</file>

<file path=ppt/media/image-3-3.png>
</file>

<file path=ppt/media/image-3-4.png>
</file>

<file path=ppt/media/image-4-1.png>
</file>

<file path=ppt/media/image-4-2.png>
</file>

<file path=ppt/media/image-4-3.png>
</file>

<file path=ppt/media/image-4-4.png>
</file>

<file path=ppt/media/image-5-1.png>
</file>

<file path=ppt/media/image-6-1.png>
</file>

<file path=ppt/media/image-6-2.png>
</file>

<file path=ppt/media/image-6-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sv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497104"/>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FFFFFF"/>
                </a:solidFill>
                <a:latin typeface="Inter Bold" pitchFamily="34" charset="0"/>
                <a:ea typeface="Inter Bold" pitchFamily="34" charset="-122"/>
                <a:cs typeface="Inter Bold" pitchFamily="34" charset="-120"/>
              </a:rPr>
              <a:t>ECHO_SAFE</a:t>
            </a:r>
            <a:endParaRPr lang="en-US" sz="3900" dirty="0"/>
          </a:p>
        </p:txBody>
      </p:sp>
      <p:sp>
        <p:nvSpPr>
          <p:cNvPr id="4" name="Text 1"/>
          <p:cNvSpPr/>
          <p:nvPr/>
        </p:nvSpPr>
        <p:spPr>
          <a:xfrm>
            <a:off x="793790" y="4414838"/>
            <a:ext cx="7556421" cy="317540"/>
          </a:xfrm>
          <a:prstGeom prst="rect">
            <a:avLst/>
          </a:prstGeom>
          <a:noFill/>
          <a:ln/>
        </p:spPr>
        <p:txBody>
          <a:bodyPr wrap="none" lIns="0" tIns="0" rIns="0" bIns="0" rtlCol="0" anchor="t"/>
          <a:lstStyle/>
          <a:p>
            <a:pPr algn="l" indent="0" marL="0">
              <a:lnSpc>
                <a:spcPts val="2500"/>
              </a:lnSpc>
              <a:buNone/>
            </a:pPr>
            <a:r>
              <a:rPr lang="en-US" sz="1550" dirty="0">
                <a:solidFill>
                  <a:srgbClr val="E5E0DF"/>
                </a:solidFill>
                <a:latin typeface="Inter" pitchFamily="34" charset="0"/>
                <a:ea typeface="Inter" pitchFamily="34" charset="-122"/>
                <a:cs typeface="Inter" pitchFamily="34" charset="-120"/>
              </a:rPr>
              <a:t>Zero-Trace Offline Intelligence Protocol</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793075" y="554355"/>
            <a:ext cx="1144310" cy="372547"/>
          </a:xfrm>
          <a:prstGeom prst="roundRect">
            <a:avLst>
              <a:gd name="adj" fmla="val 17884"/>
            </a:avLst>
          </a:prstGeom>
          <a:solidFill>
            <a:srgbClr val="0A004D"/>
          </a:solidFill>
          <a:ln/>
        </p:spPr>
      </p:sp>
      <p:sp>
        <p:nvSpPr>
          <p:cNvPr id="3" name="Text 1"/>
          <p:cNvSpPr/>
          <p:nvPr/>
        </p:nvSpPr>
        <p:spPr>
          <a:xfrm>
            <a:off x="912019" y="613767"/>
            <a:ext cx="906423" cy="253722"/>
          </a:xfrm>
          <a:prstGeom prst="rect">
            <a:avLst/>
          </a:prstGeom>
          <a:noFill/>
          <a:ln/>
        </p:spPr>
        <p:txBody>
          <a:bodyPr wrap="none" lIns="0" tIns="0" rIns="0" bIns="0" rtlCol="0" anchor="t"/>
          <a:lstStyle/>
          <a:p>
            <a:pPr algn="l" indent="0" marL="0">
              <a:lnSpc>
                <a:spcPts val="1950"/>
              </a:lnSpc>
              <a:buNone/>
            </a:pPr>
            <a:r>
              <a:rPr lang="en-US" sz="1200" dirty="0">
                <a:solidFill>
                  <a:srgbClr val="E5E0DF"/>
                </a:solidFill>
                <a:latin typeface="Inter" pitchFamily="34" charset="0"/>
                <a:ea typeface="Inter" pitchFamily="34" charset="-122"/>
                <a:cs typeface="Inter" pitchFamily="34" charset="-120"/>
              </a:rPr>
              <a:t>CLASSIFIED</a:t>
            </a:r>
            <a:endParaRPr lang="en-US" sz="1200" dirty="0"/>
          </a:p>
        </p:txBody>
      </p:sp>
      <p:sp>
        <p:nvSpPr>
          <p:cNvPr id="4" name="Shape 2"/>
          <p:cNvSpPr/>
          <p:nvPr/>
        </p:nvSpPr>
        <p:spPr>
          <a:xfrm>
            <a:off x="2036445" y="546735"/>
            <a:ext cx="1894046" cy="387787"/>
          </a:xfrm>
          <a:prstGeom prst="roundRect">
            <a:avLst>
              <a:gd name="adj" fmla="val 17181"/>
            </a:avLst>
          </a:prstGeom>
          <a:noFill/>
          <a:ln w="7620">
            <a:solidFill>
              <a:srgbClr val="2B0AFF"/>
            </a:solidFill>
            <a:prstDash val="solid"/>
          </a:ln>
        </p:spPr>
      </p:sp>
      <p:sp>
        <p:nvSpPr>
          <p:cNvPr id="5" name="Text 3"/>
          <p:cNvSpPr/>
          <p:nvPr/>
        </p:nvSpPr>
        <p:spPr>
          <a:xfrm>
            <a:off x="2163008" y="613767"/>
            <a:ext cx="1640919" cy="253722"/>
          </a:xfrm>
          <a:prstGeom prst="rect">
            <a:avLst/>
          </a:prstGeom>
          <a:noFill/>
          <a:ln/>
        </p:spPr>
        <p:txBody>
          <a:bodyPr wrap="none" lIns="0" tIns="0" rIns="0" bIns="0" rtlCol="0" anchor="t"/>
          <a:lstStyle/>
          <a:p>
            <a:pPr algn="l" indent="0" marL="0">
              <a:lnSpc>
                <a:spcPts val="1950"/>
              </a:lnSpc>
              <a:buNone/>
            </a:pPr>
            <a:r>
              <a:rPr lang="en-US" sz="1200" dirty="0">
                <a:solidFill>
                  <a:srgbClr val="2B0AFF"/>
                </a:solidFill>
                <a:latin typeface="Inter" pitchFamily="34" charset="0"/>
                <a:ea typeface="Inter" pitchFamily="34" charset="-122"/>
                <a:cs typeface="Inter" pitchFamily="34" charset="-120"/>
              </a:rPr>
              <a:t>TEAM ZERO GRAVITY</a:t>
            </a:r>
            <a:endParaRPr lang="en-US" sz="1200" dirty="0"/>
          </a:p>
        </p:txBody>
      </p:sp>
      <p:sp>
        <p:nvSpPr>
          <p:cNvPr id="6" name="Text 4"/>
          <p:cNvSpPr/>
          <p:nvPr/>
        </p:nvSpPr>
        <p:spPr>
          <a:xfrm>
            <a:off x="793075" y="1013817"/>
            <a:ext cx="4957167" cy="619720"/>
          </a:xfrm>
          <a:prstGeom prst="rect">
            <a:avLst/>
          </a:prstGeom>
          <a:noFill/>
          <a:ln/>
        </p:spPr>
        <p:txBody>
          <a:bodyPr wrap="none" lIns="0" tIns="0" rIns="0" bIns="0" rtlCol="0" anchor="t"/>
          <a:lstStyle/>
          <a:p>
            <a:pPr algn="l" indent="0" marL="0">
              <a:lnSpc>
                <a:spcPts val="4850"/>
              </a:lnSpc>
              <a:buNone/>
            </a:pPr>
            <a:r>
              <a:rPr lang="en-US" sz="3900" b="1" dirty="0">
                <a:solidFill>
                  <a:srgbClr val="FFFFFF"/>
                </a:solidFill>
                <a:latin typeface="Inter Bold" pitchFamily="34" charset="0"/>
                <a:ea typeface="Inter Bold" pitchFamily="34" charset="-122"/>
                <a:cs typeface="Inter Bold" pitchFamily="34" charset="-120"/>
              </a:rPr>
              <a:t>Mission Briefing</a:t>
            </a:r>
            <a:endParaRPr lang="en-US" sz="3900" dirty="0"/>
          </a:p>
        </p:txBody>
      </p:sp>
      <p:sp>
        <p:nvSpPr>
          <p:cNvPr id="7" name="Shape 5"/>
          <p:cNvSpPr/>
          <p:nvPr/>
        </p:nvSpPr>
        <p:spPr>
          <a:xfrm>
            <a:off x="793075" y="1930956"/>
            <a:ext cx="4215884" cy="2545318"/>
          </a:xfrm>
          <a:prstGeom prst="roundRect">
            <a:avLst>
              <a:gd name="adj" fmla="val 3272"/>
            </a:avLst>
          </a:prstGeom>
          <a:solidFill>
            <a:srgbClr val="110080"/>
          </a:solidFill>
          <a:ln w="7620">
            <a:solidFill>
              <a:srgbClr val="2A1999"/>
            </a:solidFill>
            <a:prstDash val="solid"/>
          </a:ln>
        </p:spPr>
      </p:sp>
      <p:sp>
        <p:nvSpPr>
          <p:cNvPr id="8" name="Text 6"/>
          <p:cNvSpPr/>
          <p:nvPr/>
        </p:nvSpPr>
        <p:spPr>
          <a:xfrm>
            <a:off x="998934" y="2136815"/>
            <a:ext cx="2478524" cy="309801"/>
          </a:xfrm>
          <a:prstGeom prst="rect">
            <a:avLst/>
          </a:prstGeom>
          <a:noFill/>
          <a:ln/>
        </p:spPr>
        <p:txBody>
          <a:bodyPr wrap="none" lIns="0" tIns="0" rIns="0" bIns="0" rtlCol="0" anchor="t"/>
          <a:lstStyle/>
          <a:p>
            <a:pPr algn="l" indent="0" marL="0">
              <a:lnSpc>
                <a:spcPts val="2400"/>
              </a:lnSpc>
              <a:buNone/>
            </a:pPr>
            <a:r>
              <a:rPr lang="en-US" sz="1950" b="1" dirty="0">
                <a:solidFill>
                  <a:srgbClr val="E5E0DF"/>
                </a:solidFill>
                <a:latin typeface="Inter Bold" pitchFamily="34" charset="0"/>
                <a:ea typeface="Inter Bold" pitchFamily="34" charset="-122"/>
                <a:cs typeface="Inter Bold" pitchFamily="34" charset="-120"/>
              </a:rPr>
              <a:t>Project Codename</a:t>
            </a:r>
            <a:endParaRPr lang="en-US" sz="1950" dirty="0"/>
          </a:p>
        </p:txBody>
      </p:sp>
      <p:sp>
        <p:nvSpPr>
          <p:cNvPr id="9" name="Text 7"/>
          <p:cNvSpPr/>
          <p:nvPr/>
        </p:nvSpPr>
        <p:spPr>
          <a:xfrm>
            <a:off x="998934" y="2565559"/>
            <a:ext cx="3804166" cy="317183"/>
          </a:xfrm>
          <a:prstGeom prst="rect">
            <a:avLst/>
          </a:prstGeom>
          <a:noFill/>
          <a:ln/>
        </p:spPr>
        <p:txBody>
          <a:bodyPr wrap="none" lIns="0" tIns="0" rIns="0" bIns="0" rtlCol="0" anchor="t"/>
          <a:lstStyle/>
          <a:p>
            <a:pPr algn="l" indent="0" marL="0">
              <a:lnSpc>
                <a:spcPts val="2450"/>
              </a:lnSpc>
              <a:buNone/>
            </a:pPr>
            <a:r>
              <a:rPr lang="en-US" sz="1550" dirty="0">
                <a:solidFill>
                  <a:srgbClr val="E5E0DF"/>
                </a:solidFill>
                <a:latin typeface="Inter" pitchFamily="34" charset="0"/>
                <a:ea typeface="Inter" pitchFamily="34" charset="-122"/>
                <a:cs typeface="Inter" pitchFamily="34" charset="-120"/>
              </a:rPr>
              <a:t>ECHO_SAFE</a:t>
            </a:r>
            <a:endParaRPr lang="en-US" sz="1550" dirty="0"/>
          </a:p>
        </p:txBody>
      </p:sp>
      <p:sp>
        <p:nvSpPr>
          <p:cNvPr id="10" name="Text 8"/>
          <p:cNvSpPr/>
          <p:nvPr/>
        </p:nvSpPr>
        <p:spPr>
          <a:xfrm>
            <a:off x="998934" y="3001685"/>
            <a:ext cx="3804166" cy="1268730"/>
          </a:xfrm>
          <a:prstGeom prst="rect">
            <a:avLst/>
          </a:prstGeom>
          <a:noFill/>
          <a:ln/>
        </p:spPr>
        <p:txBody>
          <a:bodyPr wrap="square" lIns="0" tIns="0" rIns="0" bIns="0" rtlCol="0" anchor="t"/>
          <a:lstStyle/>
          <a:p>
            <a:pPr algn="l" indent="0" marL="0">
              <a:lnSpc>
                <a:spcPts val="2450"/>
              </a:lnSpc>
              <a:buNone/>
            </a:pPr>
            <a:r>
              <a:rPr lang="en-US" sz="1550" dirty="0">
                <a:solidFill>
                  <a:srgbClr val="E5E0DF"/>
                </a:solidFill>
                <a:latin typeface="Inter" pitchFamily="34" charset="0"/>
                <a:ea typeface="Inter" pitchFamily="34" charset="-122"/>
                <a:cs typeface="Inter" pitchFamily="34" charset="-120"/>
              </a:rPr>
              <a:t>Designation: Zero-trace intelligence system designed to operate in hostile surveillance environments with absolute digital discretion.</a:t>
            </a:r>
            <a:endParaRPr lang="en-US" sz="1550" dirty="0"/>
          </a:p>
        </p:txBody>
      </p:sp>
      <p:sp>
        <p:nvSpPr>
          <p:cNvPr id="11" name="Shape 9"/>
          <p:cNvSpPr/>
          <p:nvPr/>
        </p:nvSpPr>
        <p:spPr>
          <a:xfrm>
            <a:off x="5207198" y="1930956"/>
            <a:ext cx="4215884" cy="2545318"/>
          </a:xfrm>
          <a:prstGeom prst="roundRect">
            <a:avLst>
              <a:gd name="adj" fmla="val 3272"/>
            </a:avLst>
          </a:prstGeom>
          <a:solidFill>
            <a:srgbClr val="110080"/>
          </a:solidFill>
          <a:ln w="7620">
            <a:solidFill>
              <a:srgbClr val="2A1999"/>
            </a:solidFill>
            <a:prstDash val="solid"/>
          </a:ln>
        </p:spPr>
      </p:sp>
      <p:sp>
        <p:nvSpPr>
          <p:cNvPr id="12" name="Text 10"/>
          <p:cNvSpPr/>
          <p:nvPr/>
        </p:nvSpPr>
        <p:spPr>
          <a:xfrm>
            <a:off x="5413057" y="2136815"/>
            <a:ext cx="2734151" cy="309801"/>
          </a:xfrm>
          <a:prstGeom prst="rect">
            <a:avLst/>
          </a:prstGeom>
          <a:noFill/>
          <a:ln/>
        </p:spPr>
        <p:txBody>
          <a:bodyPr wrap="none" lIns="0" tIns="0" rIns="0" bIns="0" rtlCol="0" anchor="t"/>
          <a:lstStyle/>
          <a:p>
            <a:pPr algn="l" indent="0" marL="0">
              <a:lnSpc>
                <a:spcPts val="2400"/>
              </a:lnSpc>
              <a:buNone/>
            </a:pPr>
            <a:r>
              <a:rPr lang="en-US" sz="1950" b="1" dirty="0">
                <a:solidFill>
                  <a:srgbClr val="E5E0DF"/>
                </a:solidFill>
                <a:latin typeface="Inter Bold" pitchFamily="34" charset="0"/>
                <a:ea typeface="Inter Bold" pitchFamily="34" charset="-122"/>
                <a:cs typeface="Inter Bold" pitchFamily="34" charset="-120"/>
              </a:rPr>
              <a:t>Protocol Classification</a:t>
            </a:r>
            <a:endParaRPr lang="en-US" sz="1950" dirty="0"/>
          </a:p>
        </p:txBody>
      </p:sp>
      <p:sp>
        <p:nvSpPr>
          <p:cNvPr id="13" name="Text 11"/>
          <p:cNvSpPr/>
          <p:nvPr/>
        </p:nvSpPr>
        <p:spPr>
          <a:xfrm>
            <a:off x="5413057" y="2565559"/>
            <a:ext cx="3804166" cy="317183"/>
          </a:xfrm>
          <a:prstGeom prst="rect">
            <a:avLst/>
          </a:prstGeom>
          <a:noFill/>
          <a:ln/>
        </p:spPr>
        <p:txBody>
          <a:bodyPr wrap="none" lIns="0" tIns="0" rIns="0" bIns="0" rtlCol="0" anchor="t"/>
          <a:lstStyle/>
          <a:p>
            <a:pPr algn="l" indent="0" marL="0">
              <a:lnSpc>
                <a:spcPts val="2450"/>
              </a:lnSpc>
              <a:buNone/>
            </a:pPr>
            <a:r>
              <a:rPr lang="en-US" sz="1550" dirty="0">
                <a:solidFill>
                  <a:srgbClr val="E5E0DF"/>
                </a:solidFill>
                <a:latin typeface="Inter" pitchFamily="34" charset="0"/>
                <a:ea typeface="Inter" pitchFamily="34" charset="-122"/>
                <a:cs typeface="Inter" pitchFamily="34" charset="-120"/>
              </a:rPr>
              <a:t>Zero-Trace Offline Intelligence</a:t>
            </a:r>
            <a:endParaRPr lang="en-US" sz="1550" dirty="0"/>
          </a:p>
        </p:txBody>
      </p:sp>
      <p:sp>
        <p:nvSpPr>
          <p:cNvPr id="14" name="Text 12"/>
          <p:cNvSpPr/>
          <p:nvPr/>
        </p:nvSpPr>
        <p:spPr>
          <a:xfrm>
            <a:off x="5413057" y="3001685"/>
            <a:ext cx="3804166" cy="1268730"/>
          </a:xfrm>
          <a:prstGeom prst="rect">
            <a:avLst/>
          </a:prstGeom>
          <a:noFill/>
          <a:ln/>
        </p:spPr>
        <p:txBody>
          <a:bodyPr wrap="square" lIns="0" tIns="0" rIns="0" bIns="0" rtlCol="0" anchor="t"/>
          <a:lstStyle/>
          <a:p>
            <a:pPr algn="l" indent="0" marL="0">
              <a:lnSpc>
                <a:spcPts val="2450"/>
              </a:lnSpc>
              <a:buNone/>
            </a:pPr>
            <a:r>
              <a:rPr lang="en-US" sz="1550" dirty="0">
                <a:solidFill>
                  <a:srgbClr val="E5E0DF"/>
                </a:solidFill>
                <a:latin typeface="Inter" pitchFamily="34" charset="0"/>
                <a:ea typeface="Inter" pitchFamily="34" charset="-122"/>
                <a:cs typeface="Inter" pitchFamily="34" charset="-120"/>
              </a:rPr>
              <a:t>All computational processes execute locally without network handshake. No telemetry, no cloud dependency, no digital exhaust.</a:t>
            </a:r>
            <a:endParaRPr lang="en-US" sz="1550" dirty="0"/>
          </a:p>
        </p:txBody>
      </p:sp>
      <p:sp>
        <p:nvSpPr>
          <p:cNvPr id="15" name="Shape 13"/>
          <p:cNvSpPr/>
          <p:nvPr/>
        </p:nvSpPr>
        <p:spPr>
          <a:xfrm>
            <a:off x="9621322" y="1930956"/>
            <a:ext cx="4216003" cy="2545318"/>
          </a:xfrm>
          <a:prstGeom prst="roundRect">
            <a:avLst>
              <a:gd name="adj" fmla="val 3272"/>
            </a:avLst>
          </a:prstGeom>
          <a:solidFill>
            <a:srgbClr val="110080"/>
          </a:solidFill>
          <a:ln w="7620">
            <a:solidFill>
              <a:srgbClr val="2A1999"/>
            </a:solidFill>
            <a:prstDash val="solid"/>
          </a:ln>
        </p:spPr>
      </p:sp>
      <p:sp>
        <p:nvSpPr>
          <p:cNvPr id="16" name="Text 14"/>
          <p:cNvSpPr/>
          <p:nvPr/>
        </p:nvSpPr>
        <p:spPr>
          <a:xfrm>
            <a:off x="9827181" y="2136815"/>
            <a:ext cx="2478524" cy="309801"/>
          </a:xfrm>
          <a:prstGeom prst="rect">
            <a:avLst/>
          </a:prstGeom>
          <a:noFill/>
          <a:ln/>
        </p:spPr>
        <p:txBody>
          <a:bodyPr wrap="none" lIns="0" tIns="0" rIns="0" bIns="0" rtlCol="0" anchor="t"/>
          <a:lstStyle/>
          <a:p>
            <a:pPr algn="l" indent="0" marL="0">
              <a:lnSpc>
                <a:spcPts val="2400"/>
              </a:lnSpc>
              <a:buNone/>
            </a:pPr>
            <a:r>
              <a:rPr lang="en-US" sz="1950" b="1" dirty="0">
                <a:solidFill>
                  <a:srgbClr val="E5E0DF"/>
                </a:solidFill>
                <a:latin typeface="Inter Bold" pitchFamily="34" charset="0"/>
                <a:ea typeface="Inter Bold" pitchFamily="34" charset="-122"/>
                <a:cs typeface="Inter Bold" pitchFamily="34" charset="-120"/>
              </a:rPr>
              <a:t>Operational Unit</a:t>
            </a:r>
            <a:endParaRPr lang="en-US" sz="1950" dirty="0"/>
          </a:p>
        </p:txBody>
      </p:sp>
      <p:sp>
        <p:nvSpPr>
          <p:cNvPr id="17" name="Text 15"/>
          <p:cNvSpPr/>
          <p:nvPr/>
        </p:nvSpPr>
        <p:spPr>
          <a:xfrm>
            <a:off x="9827181" y="2565559"/>
            <a:ext cx="3804285" cy="317183"/>
          </a:xfrm>
          <a:prstGeom prst="rect">
            <a:avLst/>
          </a:prstGeom>
          <a:noFill/>
          <a:ln/>
        </p:spPr>
        <p:txBody>
          <a:bodyPr wrap="none" lIns="0" tIns="0" rIns="0" bIns="0" rtlCol="0" anchor="t"/>
          <a:lstStyle/>
          <a:p>
            <a:pPr algn="l" indent="0" marL="0">
              <a:lnSpc>
                <a:spcPts val="2450"/>
              </a:lnSpc>
              <a:buNone/>
            </a:pPr>
            <a:r>
              <a:rPr lang="en-US" sz="1550" dirty="0">
                <a:solidFill>
                  <a:srgbClr val="E5E0DF"/>
                </a:solidFill>
                <a:latin typeface="Inter" pitchFamily="34" charset="0"/>
                <a:ea typeface="Inter" pitchFamily="34" charset="-122"/>
                <a:cs typeface="Inter" pitchFamily="34" charset="-120"/>
              </a:rPr>
              <a:t>Team Zero Gravity</a:t>
            </a:r>
            <a:endParaRPr lang="en-US" sz="1550" dirty="0"/>
          </a:p>
        </p:txBody>
      </p:sp>
      <p:sp>
        <p:nvSpPr>
          <p:cNvPr id="18" name="Text 16"/>
          <p:cNvSpPr/>
          <p:nvPr/>
        </p:nvSpPr>
        <p:spPr>
          <a:xfrm>
            <a:off x="9827181" y="3001685"/>
            <a:ext cx="3804285" cy="1268730"/>
          </a:xfrm>
          <a:prstGeom prst="rect">
            <a:avLst/>
          </a:prstGeom>
          <a:noFill/>
          <a:ln/>
        </p:spPr>
        <p:txBody>
          <a:bodyPr wrap="square" lIns="0" tIns="0" rIns="0" bIns="0" rtlCol="0" anchor="t"/>
          <a:lstStyle/>
          <a:p>
            <a:pPr algn="l" indent="0" marL="0">
              <a:lnSpc>
                <a:spcPts val="2450"/>
              </a:lnSpc>
              <a:buNone/>
            </a:pPr>
            <a:r>
              <a:rPr lang="en-US" sz="1550" dirty="0">
                <a:solidFill>
                  <a:srgbClr val="E5E0DF"/>
                </a:solidFill>
                <a:latin typeface="Inter" pitchFamily="34" charset="0"/>
                <a:ea typeface="Inter" pitchFamily="34" charset="-122"/>
                <a:cs typeface="Inter" pitchFamily="34" charset="-120"/>
              </a:rPr>
              <a:t>Privacy-first development collective specializing in counter-surveillance architectures for at-risk populations in domestic threat scenarios.</a:t>
            </a:r>
            <a:endParaRPr lang="en-US" sz="1550" dirty="0"/>
          </a:p>
        </p:txBody>
      </p:sp>
      <p:sp>
        <p:nvSpPr>
          <p:cNvPr id="19" name="Text 17"/>
          <p:cNvSpPr/>
          <p:nvPr/>
        </p:nvSpPr>
        <p:spPr>
          <a:xfrm>
            <a:off x="793075" y="4699278"/>
            <a:ext cx="13044249" cy="1268730"/>
          </a:xfrm>
          <a:prstGeom prst="rect">
            <a:avLst/>
          </a:prstGeom>
          <a:noFill/>
          <a:ln/>
        </p:spPr>
        <p:txBody>
          <a:bodyPr wrap="square" lIns="0" tIns="0" rIns="0" bIns="0" rtlCol="0" anchor="t"/>
          <a:lstStyle/>
          <a:p>
            <a:pPr algn="l" indent="0" marL="0">
              <a:lnSpc>
                <a:spcPts val="2450"/>
              </a:lnSpc>
              <a:buNone/>
            </a:pPr>
            <a:r>
              <a:rPr lang="en-US" sz="1550" dirty="0">
                <a:solidFill>
                  <a:srgbClr val="E5E0DF"/>
                </a:solidFill>
                <a:latin typeface="Inter" pitchFamily="34" charset="0"/>
                <a:ea typeface="Inter" pitchFamily="34" charset="-122"/>
                <a:cs typeface="Inter" pitchFamily="34" charset="-120"/>
              </a:rPr>
              <a:t>Our mission is straightforward but critical: neutralize the threat of cloud surveillance infrastructure for individuals operating in high-risk domestic environments. Standard AI assistance tools—ChatGPT, Gemini, Claude—all require internet connectivity to function. For victims of intimate partner surveillance, every network packet represents potential exposure. Every DNS query is a breadcrumb. Every cloud sync is a confession.</a:t>
            </a:r>
            <a:endParaRPr lang="en-US" sz="1550" dirty="0"/>
          </a:p>
        </p:txBody>
      </p:sp>
      <p:sp>
        <p:nvSpPr>
          <p:cNvPr id="20" name="Text 18"/>
          <p:cNvSpPr/>
          <p:nvPr/>
        </p:nvSpPr>
        <p:spPr>
          <a:xfrm>
            <a:off x="793075" y="6191012"/>
            <a:ext cx="13044249" cy="951548"/>
          </a:xfrm>
          <a:prstGeom prst="rect">
            <a:avLst/>
          </a:prstGeom>
          <a:noFill/>
          <a:ln/>
        </p:spPr>
        <p:txBody>
          <a:bodyPr wrap="square" lIns="0" tIns="0" rIns="0" bIns="0" rtlCol="0" anchor="t"/>
          <a:lstStyle/>
          <a:p>
            <a:pPr algn="l" indent="0" marL="0">
              <a:lnSpc>
                <a:spcPts val="2450"/>
              </a:lnSpc>
              <a:buNone/>
            </a:pPr>
            <a:r>
              <a:rPr lang="en-US" sz="1550" dirty="0">
                <a:solidFill>
                  <a:srgbClr val="E5E0DF"/>
                </a:solidFill>
                <a:latin typeface="Inter" pitchFamily="34" charset="0"/>
                <a:ea typeface="Inter" pitchFamily="34" charset="-122"/>
                <a:cs typeface="Inter" pitchFamily="34" charset="-120"/>
              </a:rPr>
              <a:t>ECHO_SAFE eliminates the connectivity requirement entirely. By deploying a fully offline, on-device large language model architecture disguised as innocuous software, we provide intelligent assistance without digital footprint. The system operates under zero-trust assumptions: the network is hostile, the device may be inspected, and operational security cannot depend on external infrastructure.</a:t>
            </a:r>
            <a:endParaRPr lang="en-US" sz="1550" dirty="0"/>
          </a:p>
        </p:txBody>
      </p:sp>
      <p:sp>
        <p:nvSpPr>
          <p:cNvPr id="21" name="Text 19"/>
          <p:cNvSpPr/>
          <p:nvPr/>
        </p:nvSpPr>
        <p:spPr>
          <a:xfrm>
            <a:off x="793075" y="7365563"/>
            <a:ext cx="13044249" cy="317183"/>
          </a:xfrm>
          <a:prstGeom prst="rect">
            <a:avLst/>
          </a:prstGeom>
          <a:noFill/>
          <a:ln/>
        </p:spPr>
        <p:txBody>
          <a:bodyPr wrap="none" lIns="0" tIns="0" rIns="0" bIns="0" rtlCol="0" anchor="t"/>
          <a:lstStyle/>
          <a:p>
            <a:pPr algn="l" indent="0" marL="0">
              <a:lnSpc>
                <a:spcPts val="2450"/>
              </a:lnSpc>
              <a:buNone/>
            </a:pPr>
            <a:r>
              <a:rPr lang="en-US" sz="1550" b="1" dirty="0">
                <a:solidFill>
                  <a:srgbClr val="E5E0DF"/>
                </a:solidFill>
                <a:latin typeface="Inter" pitchFamily="34" charset="0"/>
                <a:ea typeface="Inter" pitchFamily="34" charset="-122"/>
                <a:cs typeface="Inter" pitchFamily="34" charset="-120"/>
              </a:rPr>
              <a:t>Current Status:</a:t>
            </a:r>
            <a:pPr algn="l" indent="0" marL="0">
              <a:lnSpc>
                <a:spcPts val="2450"/>
              </a:lnSpc>
              <a:buNone/>
            </a:pPr>
            <a:r>
              <a:rPr lang="en-US" sz="1550" dirty="0">
                <a:solidFill>
                  <a:srgbClr val="E5E0DF"/>
                </a:solidFill>
                <a:latin typeface="Inter" pitchFamily="34" charset="0"/>
                <a:ea typeface="Inter" pitchFamily="34" charset="-122"/>
                <a:cs typeface="Inter" pitchFamily="34" charset="-120"/>
              </a:rPr>
              <a:t> Deployed / Offline-Capable / Operationally Silent</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3728442" y="272891"/>
            <a:ext cx="956548" cy="186571"/>
          </a:xfrm>
          <a:prstGeom prst="roundRect">
            <a:avLst>
              <a:gd name="adj" fmla="val 17872"/>
            </a:avLst>
          </a:prstGeom>
          <a:solidFill>
            <a:srgbClr val="0A004D"/>
          </a:solidFill>
          <a:ln/>
        </p:spPr>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787973" y="326469"/>
            <a:ext cx="79296" cy="79296"/>
          </a:xfrm>
          <a:prstGeom prst="rect">
            <a:avLst/>
          </a:prstGeom>
        </p:spPr>
      </p:pic>
      <p:sp>
        <p:nvSpPr>
          <p:cNvPr id="4" name="Text 1"/>
          <p:cNvSpPr/>
          <p:nvPr/>
        </p:nvSpPr>
        <p:spPr>
          <a:xfrm>
            <a:off x="3906917" y="302657"/>
            <a:ext cx="718542" cy="127040"/>
          </a:xfrm>
          <a:prstGeom prst="rect">
            <a:avLst/>
          </a:prstGeom>
          <a:noFill/>
          <a:ln/>
        </p:spPr>
        <p:txBody>
          <a:bodyPr wrap="none" lIns="0" tIns="0" rIns="0" bIns="0" rtlCol="0" anchor="t"/>
          <a:lstStyle/>
          <a:p>
            <a:pPr algn="l" indent="0" marL="0">
              <a:lnSpc>
                <a:spcPts val="1000"/>
              </a:lnSpc>
              <a:buNone/>
            </a:pPr>
            <a:r>
              <a:rPr lang="en-US" sz="600" dirty="0">
                <a:solidFill>
                  <a:srgbClr val="E5E0DF"/>
                </a:solidFill>
                <a:latin typeface="Inter" pitchFamily="34" charset="0"/>
                <a:ea typeface="Inter" pitchFamily="34" charset="-122"/>
                <a:cs typeface="Inter" pitchFamily="34" charset="-120"/>
              </a:rPr>
              <a:t>THREAT ANALYSIS</a:t>
            </a:r>
            <a:endParaRPr lang="en-US" sz="600" dirty="0"/>
          </a:p>
        </p:txBody>
      </p:sp>
      <p:sp>
        <p:nvSpPr>
          <p:cNvPr id="5" name="Text 2"/>
          <p:cNvSpPr/>
          <p:nvPr/>
        </p:nvSpPr>
        <p:spPr>
          <a:xfrm>
            <a:off x="3728442" y="499110"/>
            <a:ext cx="2715339"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Inter Bold" pitchFamily="34" charset="0"/>
                <a:ea typeface="Inter Bold" pitchFamily="34" charset="-122"/>
                <a:cs typeface="Inter Bold" pitchFamily="34" charset="-120"/>
              </a:rPr>
              <a:t>The Threat Landscape</a:t>
            </a:r>
            <a:endParaRPr lang="en-US" sz="1950" dirty="0"/>
          </a:p>
        </p:txBody>
      </p:sp>
      <p:pic>
        <p:nvPicPr>
          <p:cNvPr id="6" name="Image 1" descr="preencoded.png">    </p:cNvPr>
          <p:cNvPicPr>
            <a:picLocks noChangeAspect="1"/>
          </p:cNvPicPr>
          <p:nvPr/>
        </p:nvPicPr>
        <p:blipFill>
          <a:blip r:embed="rId3"/>
          <a:stretch>
            <a:fillRect/>
          </a:stretch>
        </p:blipFill>
        <p:spPr>
          <a:xfrm>
            <a:off x="3728442" y="1069658"/>
            <a:ext cx="2724150" cy="2724150"/>
          </a:xfrm>
          <a:prstGeom prst="rect">
            <a:avLst/>
          </a:prstGeom>
        </p:spPr>
      </p:pic>
      <p:sp>
        <p:nvSpPr>
          <p:cNvPr id="7" name="Text 3"/>
          <p:cNvSpPr/>
          <p:nvPr/>
        </p:nvSpPr>
        <p:spPr>
          <a:xfrm>
            <a:off x="6702147" y="1057275"/>
            <a:ext cx="2149316" cy="185976"/>
          </a:xfrm>
          <a:prstGeom prst="rect">
            <a:avLst/>
          </a:prstGeom>
          <a:noFill/>
          <a:ln/>
        </p:spPr>
        <p:txBody>
          <a:bodyPr wrap="none" lIns="0" tIns="0" rIns="0" bIns="0" rtlCol="0" anchor="t"/>
          <a:lstStyle/>
          <a:p>
            <a:pPr algn="l" indent="0" marL="0">
              <a:lnSpc>
                <a:spcPts val="1450"/>
              </a:lnSpc>
              <a:buNone/>
            </a:pPr>
            <a:r>
              <a:rPr lang="en-US" sz="1150" b="1" dirty="0">
                <a:solidFill>
                  <a:srgbClr val="FFFFFF"/>
                </a:solidFill>
                <a:latin typeface="Inter Bold" pitchFamily="34" charset="0"/>
                <a:ea typeface="Inter Bold" pitchFamily="34" charset="-122"/>
                <a:cs typeface="Inter Bold" pitchFamily="34" charset="-120"/>
              </a:rPr>
              <a:t>Understanding the Adversary</a:t>
            </a:r>
            <a:endParaRPr lang="en-US" sz="1150" dirty="0"/>
          </a:p>
        </p:txBody>
      </p:sp>
      <p:sp>
        <p:nvSpPr>
          <p:cNvPr id="8" name="Text 4"/>
          <p:cNvSpPr/>
          <p:nvPr/>
        </p:nvSpPr>
        <p:spPr>
          <a:xfrm>
            <a:off x="6702147" y="1342430"/>
            <a:ext cx="4207193" cy="475774"/>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In domestic violence scenarios, the threat actor is not a distant state agency or corporate entity—it's someone with physical proximity, intimate knowledge of routines, and often administrative access to household infrastructure.</a:t>
            </a:r>
            <a:endParaRPr lang="en-US" sz="750" dirty="0"/>
          </a:p>
        </p:txBody>
      </p:sp>
      <p:sp>
        <p:nvSpPr>
          <p:cNvPr id="9" name="Shape 5"/>
          <p:cNvSpPr/>
          <p:nvPr/>
        </p:nvSpPr>
        <p:spPr>
          <a:xfrm>
            <a:off x="3728442" y="4016931"/>
            <a:ext cx="2324933" cy="4092297"/>
          </a:xfrm>
          <a:prstGeom prst="roundRect">
            <a:avLst>
              <a:gd name="adj" fmla="val 3146"/>
            </a:avLst>
          </a:prstGeom>
          <a:solidFill>
            <a:srgbClr val="272525"/>
          </a:solidFill>
          <a:ln w="15240">
            <a:solidFill>
              <a:srgbClr val="2A1999"/>
            </a:solidFill>
            <a:prstDash val="solid"/>
          </a:ln>
        </p:spPr>
      </p:sp>
      <p:sp>
        <p:nvSpPr>
          <p:cNvPr id="10" name="Shape 6"/>
          <p:cNvSpPr/>
          <p:nvPr/>
        </p:nvSpPr>
        <p:spPr>
          <a:xfrm>
            <a:off x="3713202" y="4016931"/>
            <a:ext cx="60960" cy="4092297"/>
          </a:xfrm>
          <a:prstGeom prst="roundRect">
            <a:avLst>
              <a:gd name="adj" fmla="val 68372"/>
            </a:avLst>
          </a:prstGeom>
          <a:solidFill>
            <a:srgbClr val="2B0AFF"/>
          </a:solidFill>
          <a:ln/>
        </p:spPr>
      </p:sp>
      <p:sp>
        <p:nvSpPr>
          <p:cNvPr id="11" name="Text 7"/>
          <p:cNvSpPr/>
          <p:nvPr/>
        </p:nvSpPr>
        <p:spPr>
          <a:xfrm>
            <a:off x="3888581" y="4131350"/>
            <a:ext cx="2050375" cy="310039"/>
          </a:xfrm>
          <a:prstGeom prst="rect">
            <a:avLst/>
          </a:prstGeom>
          <a:noFill/>
          <a:ln/>
        </p:spPr>
        <p:txBody>
          <a:bodyPr wrap="square" lIns="0" tIns="0" rIns="0" bIns="0" rtlCol="0" anchor="t"/>
          <a:lstStyle/>
          <a:p>
            <a:pPr algn="l" indent="0" marL="0">
              <a:lnSpc>
                <a:spcPts val="1200"/>
              </a:lnSpc>
              <a:buNone/>
            </a:pPr>
            <a:r>
              <a:rPr lang="en-US" sz="950" b="1" dirty="0">
                <a:solidFill>
                  <a:srgbClr val="E5E0DF"/>
                </a:solidFill>
                <a:latin typeface="Inter Bold" pitchFamily="34" charset="0"/>
                <a:ea typeface="Inter Bold" pitchFamily="34" charset="-122"/>
                <a:cs typeface="Inter Bold" pitchFamily="34" charset="-120"/>
              </a:rPr>
              <a:t>The Adversary: Stalkerware Ecosystem</a:t>
            </a:r>
            <a:endParaRPr lang="en-US" sz="950" dirty="0"/>
          </a:p>
        </p:txBody>
      </p:sp>
      <p:sp>
        <p:nvSpPr>
          <p:cNvPr id="12" name="Text 8"/>
          <p:cNvSpPr/>
          <p:nvPr/>
        </p:nvSpPr>
        <p:spPr>
          <a:xfrm>
            <a:off x="3888581" y="4500920"/>
            <a:ext cx="2050375" cy="2061686"/>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Abusers deploy sophisticated monitoring techniques that extend far beyond simple phone access. Router log analysis reveals DNS queries. Cloud backup inspection exposes search history. Network traffic monitoring detects unusual data patterns. Commercial stalkerware applications provide real-time location tracking, message interception, and ambient audio recording. The attacker possesses both technical capability and sustained physical access—a threat profile that defeats traditional security models.</a:t>
            </a:r>
            <a:endParaRPr lang="en-US" sz="750" dirty="0"/>
          </a:p>
        </p:txBody>
      </p:sp>
      <p:sp>
        <p:nvSpPr>
          <p:cNvPr id="13" name="Text 9"/>
          <p:cNvSpPr/>
          <p:nvPr/>
        </p:nvSpPr>
        <p:spPr>
          <a:xfrm>
            <a:off x="3888581" y="6622137"/>
            <a:ext cx="2050375" cy="317183"/>
          </a:xfrm>
          <a:prstGeom prst="rect">
            <a:avLst/>
          </a:prstGeom>
          <a:noFill/>
          <a:ln/>
        </p:spPr>
        <p:txBody>
          <a:bodyPr wrap="square" lIns="0" tIns="0" rIns="0" bIns="0" rtlCol="0" anchor="t"/>
          <a:lstStyle/>
          <a:p>
            <a:pPr algn="l" marL="342900" indent="-342900">
              <a:lnSpc>
                <a:spcPts val="1250"/>
              </a:lnSpc>
              <a:buSzPct val="100000"/>
              <a:buChar char="•"/>
            </a:pPr>
            <a:r>
              <a:rPr lang="en-US" sz="750" dirty="0">
                <a:solidFill>
                  <a:srgbClr val="E5E0DF"/>
                </a:solidFill>
                <a:latin typeface="Inter" pitchFamily="34" charset="0"/>
                <a:ea typeface="Inter" pitchFamily="34" charset="-122"/>
                <a:cs typeface="Inter" pitchFamily="34" charset="-120"/>
              </a:rPr>
              <a:t>Router DNS query logging captures every domain request</a:t>
            </a:r>
            <a:endParaRPr lang="en-US" sz="750" dirty="0"/>
          </a:p>
        </p:txBody>
      </p:sp>
      <p:sp>
        <p:nvSpPr>
          <p:cNvPr id="14" name="Text 10"/>
          <p:cNvSpPr/>
          <p:nvPr/>
        </p:nvSpPr>
        <p:spPr>
          <a:xfrm>
            <a:off x="3888581" y="6973967"/>
            <a:ext cx="2050375" cy="317183"/>
          </a:xfrm>
          <a:prstGeom prst="rect">
            <a:avLst/>
          </a:prstGeom>
          <a:noFill/>
          <a:ln/>
        </p:spPr>
        <p:txBody>
          <a:bodyPr wrap="square" lIns="0" tIns="0" rIns="0" bIns="0" rtlCol="0" anchor="t"/>
          <a:lstStyle/>
          <a:p>
            <a:pPr algn="l" marL="342900" indent="-342900">
              <a:lnSpc>
                <a:spcPts val="1250"/>
              </a:lnSpc>
              <a:buSzPct val="100000"/>
              <a:buChar char="•"/>
            </a:pPr>
            <a:r>
              <a:rPr lang="en-US" sz="750" dirty="0">
                <a:solidFill>
                  <a:srgbClr val="E5E0DF"/>
                </a:solidFill>
                <a:latin typeface="Inter" pitchFamily="34" charset="0"/>
                <a:ea typeface="Inter" pitchFamily="34" charset="-122"/>
                <a:cs typeface="Inter" pitchFamily="34" charset="-120"/>
              </a:rPr>
              <a:t>ISP-level traffic analysis reveals encrypted connection metadata</a:t>
            </a:r>
            <a:endParaRPr lang="en-US" sz="750" dirty="0"/>
          </a:p>
        </p:txBody>
      </p:sp>
      <p:sp>
        <p:nvSpPr>
          <p:cNvPr id="15" name="Text 11"/>
          <p:cNvSpPr/>
          <p:nvPr/>
        </p:nvSpPr>
        <p:spPr>
          <a:xfrm>
            <a:off x="3888581" y="7325797"/>
            <a:ext cx="2050375" cy="317183"/>
          </a:xfrm>
          <a:prstGeom prst="rect">
            <a:avLst/>
          </a:prstGeom>
          <a:noFill/>
          <a:ln/>
        </p:spPr>
        <p:txBody>
          <a:bodyPr wrap="square" lIns="0" tIns="0" rIns="0" bIns="0" rtlCol="0" anchor="t"/>
          <a:lstStyle/>
          <a:p>
            <a:pPr algn="l" marL="342900" indent="-342900">
              <a:lnSpc>
                <a:spcPts val="1250"/>
              </a:lnSpc>
              <a:buSzPct val="100000"/>
              <a:buChar char="•"/>
            </a:pPr>
            <a:r>
              <a:rPr lang="en-US" sz="750" dirty="0">
                <a:solidFill>
                  <a:srgbClr val="E5E0DF"/>
                </a:solidFill>
                <a:latin typeface="Inter" pitchFamily="34" charset="0"/>
                <a:ea typeface="Inter" pitchFamily="34" charset="-122"/>
                <a:cs typeface="Inter" pitchFamily="34" charset="-120"/>
              </a:rPr>
              <a:t>Cloud service subpoenas expose backup histories and sync patterns</a:t>
            </a:r>
            <a:endParaRPr lang="en-US" sz="750" dirty="0"/>
          </a:p>
        </p:txBody>
      </p:sp>
      <p:sp>
        <p:nvSpPr>
          <p:cNvPr id="16" name="Text 12"/>
          <p:cNvSpPr/>
          <p:nvPr/>
        </p:nvSpPr>
        <p:spPr>
          <a:xfrm>
            <a:off x="3888581" y="7677626"/>
            <a:ext cx="2050375" cy="317183"/>
          </a:xfrm>
          <a:prstGeom prst="rect">
            <a:avLst/>
          </a:prstGeom>
          <a:noFill/>
          <a:ln/>
        </p:spPr>
        <p:txBody>
          <a:bodyPr wrap="square" lIns="0" tIns="0" rIns="0" bIns="0" rtlCol="0" anchor="t"/>
          <a:lstStyle/>
          <a:p>
            <a:pPr algn="l" marL="342900" indent="-342900">
              <a:lnSpc>
                <a:spcPts val="1250"/>
              </a:lnSpc>
              <a:buSzPct val="100000"/>
              <a:buChar char="•"/>
            </a:pPr>
            <a:r>
              <a:rPr lang="en-US" sz="750" dirty="0">
                <a:solidFill>
                  <a:srgbClr val="E5E0DF"/>
                </a:solidFill>
                <a:latin typeface="Inter" pitchFamily="34" charset="0"/>
                <a:ea typeface="Inter" pitchFamily="34" charset="-122"/>
                <a:cs typeface="Inter" pitchFamily="34" charset="-120"/>
              </a:rPr>
              <a:t>Shared device accounts allow remote installation of monitoring software</a:t>
            </a:r>
            <a:endParaRPr lang="en-US" sz="750" dirty="0"/>
          </a:p>
        </p:txBody>
      </p:sp>
      <p:sp>
        <p:nvSpPr>
          <p:cNvPr id="17" name="Shape 13"/>
          <p:cNvSpPr/>
          <p:nvPr/>
        </p:nvSpPr>
        <p:spPr>
          <a:xfrm>
            <a:off x="6152555" y="4016931"/>
            <a:ext cx="2325053" cy="4092297"/>
          </a:xfrm>
          <a:prstGeom prst="roundRect">
            <a:avLst>
              <a:gd name="adj" fmla="val 3146"/>
            </a:avLst>
          </a:prstGeom>
          <a:solidFill>
            <a:srgbClr val="272525"/>
          </a:solidFill>
          <a:ln w="15240">
            <a:solidFill>
              <a:srgbClr val="2A1999"/>
            </a:solidFill>
            <a:prstDash val="solid"/>
          </a:ln>
        </p:spPr>
      </p:sp>
      <p:sp>
        <p:nvSpPr>
          <p:cNvPr id="18" name="Shape 14"/>
          <p:cNvSpPr/>
          <p:nvPr/>
        </p:nvSpPr>
        <p:spPr>
          <a:xfrm>
            <a:off x="6137315" y="4016931"/>
            <a:ext cx="60960" cy="4092297"/>
          </a:xfrm>
          <a:prstGeom prst="roundRect">
            <a:avLst>
              <a:gd name="adj" fmla="val 68372"/>
            </a:avLst>
          </a:prstGeom>
          <a:solidFill>
            <a:srgbClr val="2B0AFF"/>
          </a:solidFill>
          <a:ln/>
        </p:spPr>
      </p:sp>
      <p:sp>
        <p:nvSpPr>
          <p:cNvPr id="19" name="Text 15"/>
          <p:cNvSpPr/>
          <p:nvPr/>
        </p:nvSpPr>
        <p:spPr>
          <a:xfrm>
            <a:off x="6312694" y="4131350"/>
            <a:ext cx="2050494" cy="310039"/>
          </a:xfrm>
          <a:prstGeom prst="rect">
            <a:avLst/>
          </a:prstGeom>
          <a:noFill/>
          <a:ln/>
        </p:spPr>
        <p:txBody>
          <a:bodyPr wrap="square" lIns="0" tIns="0" rIns="0" bIns="0" rtlCol="0" anchor="t"/>
          <a:lstStyle/>
          <a:p>
            <a:pPr algn="l" indent="0" marL="0">
              <a:lnSpc>
                <a:spcPts val="1200"/>
              </a:lnSpc>
              <a:buNone/>
            </a:pPr>
            <a:r>
              <a:rPr lang="en-US" sz="950" b="1" dirty="0">
                <a:solidFill>
                  <a:srgbClr val="E5E0DF"/>
                </a:solidFill>
                <a:latin typeface="Inter Bold" pitchFamily="34" charset="0"/>
                <a:ea typeface="Inter Bold" pitchFamily="34" charset="-122"/>
                <a:cs typeface="Inter Bold" pitchFamily="34" charset="-120"/>
              </a:rPr>
              <a:t>The Vulnerability: Internet Dependency</a:t>
            </a:r>
            <a:endParaRPr lang="en-US" sz="950" dirty="0"/>
          </a:p>
        </p:txBody>
      </p:sp>
      <p:sp>
        <p:nvSpPr>
          <p:cNvPr id="20" name="Text 16"/>
          <p:cNvSpPr/>
          <p:nvPr/>
        </p:nvSpPr>
        <p:spPr>
          <a:xfrm>
            <a:off x="6312694" y="4500920"/>
            <a:ext cx="2050494" cy="2220278"/>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Standard AI assistance platforms—ChatGPT, Google Gemini, Claude—operate exclusively through cloud infrastructure. A victim querying "how to safely record evidence of abuse" or "legal aid for domestic violence survivors" sends identifiable packets through the household router. If that router is monitored (and in high-control environments, it almost always is), the query itself becomes evidence of escape planning. This triggers immediate retaliation: device confiscation, physical violence, or preemptive isolation from support networks.</a:t>
            </a:r>
            <a:endParaRPr lang="en-US" sz="750" dirty="0"/>
          </a:p>
        </p:txBody>
      </p:sp>
      <p:sp>
        <p:nvSpPr>
          <p:cNvPr id="21" name="Text 17"/>
          <p:cNvSpPr/>
          <p:nvPr/>
        </p:nvSpPr>
        <p:spPr>
          <a:xfrm>
            <a:off x="6312694" y="6780728"/>
            <a:ext cx="2050494" cy="317183"/>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highlight>
                  <a:srgbClr val="FF3131"/>
                </a:highlight>
                <a:latin typeface="Inter" pitchFamily="34" charset="0"/>
                <a:ea typeface="Inter" pitchFamily="34" charset="-122"/>
                <a:cs typeface="Inter" pitchFamily="34" charset="-120"/>
              </a:rPr>
              <a:t>The act of seeking help becomes the mechanism of exposure.</a:t>
            </a:r>
            <a:endParaRPr lang="en-US" sz="750" dirty="0"/>
          </a:p>
        </p:txBody>
      </p:sp>
      <p:sp>
        <p:nvSpPr>
          <p:cNvPr id="22" name="Shape 18"/>
          <p:cNvSpPr/>
          <p:nvPr/>
        </p:nvSpPr>
        <p:spPr>
          <a:xfrm>
            <a:off x="8576786" y="4016931"/>
            <a:ext cx="2324933" cy="4092297"/>
          </a:xfrm>
          <a:prstGeom prst="roundRect">
            <a:avLst>
              <a:gd name="adj" fmla="val 3146"/>
            </a:avLst>
          </a:prstGeom>
          <a:solidFill>
            <a:srgbClr val="272525"/>
          </a:solidFill>
          <a:ln w="15240">
            <a:solidFill>
              <a:srgbClr val="2A1999"/>
            </a:solidFill>
            <a:prstDash val="solid"/>
          </a:ln>
        </p:spPr>
      </p:sp>
      <p:sp>
        <p:nvSpPr>
          <p:cNvPr id="23" name="Shape 19"/>
          <p:cNvSpPr/>
          <p:nvPr/>
        </p:nvSpPr>
        <p:spPr>
          <a:xfrm>
            <a:off x="8561546" y="4016931"/>
            <a:ext cx="60960" cy="4092297"/>
          </a:xfrm>
          <a:prstGeom prst="roundRect">
            <a:avLst>
              <a:gd name="adj" fmla="val 68372"/>
            </a:avLst>
          </a:prstGeom>
          <a:solidFill>
            <a:srgbClr val="2B0AFF"/>
          </a:solidFill>
          <a:ln/>
        </p:spPr>
      </p:sp>
      <p:sp>
        <p:nvSpPr>
          <p:cNvPr id="24" name="Text 20"/>
          <p:cNvSpPr/>
          <p:nvPr/>
        </p:nvSpPr>
        <p:spPr>
          <a:xfrm>
            <a:off x="8736925" y="4131350"/>
            <a:ext cx="2050375" cy="310039"/>
          </a:xfrm>
          <a:prstGeom prst="rect">
            <a:avLst/>
          </a:prstGeom>
          <a:noFill/>
          <a:ln/>
        </p:spPr>
        <p:txBody>
          <a:bodyPr wrap="square" lIns="0" tIns="0" rIns="0" bIns="0" rtlCol="0" anchor="t"/>
          <a:lstStyle/>
          <a:p>
            <a:pPr algn="l" indent="0" marL="0">
              <a:lnSpc>
                <a:spcPts val="1200"/>
              </a:lnSpc>
              <a:buNone/>
            </a:pPr>
            <a:r>
              <a:rPr lang="en-US" sz="950" b="1" dirty="0">
                <a:solidFill>
                  <a:srgbClr val="E5E0DF"/>
                </a:solidFill>
                <a:latin typeface="Inter Bold" pitchFamily="34" charset="0"/>
                <a:ea typeface="Inter Bold" pitchFamily="34" charset="-122"/>
                <a:cs typeface="Inter Bold" pitchFamily="34" charset="-120"/>
              </a:rPr>
              <a:t>The Gap: Zero Privacy-Preserving Intelligence</a:t>
            </a:r>
            <a:endParaRPr lang="en-US" sz="950" dirty="0"/>
          </a:p>
        </p:txBody>
      </p:sp>
      <p:sp>
        <p:nvSpPr>
          <p:cNvPr id="25" name="Text 21"/>
          <p:cNvSpPr/>
          <p:nvPr/>
        </p:nvSpPr>
        <p:spPr>
          <a:xfrm>
            <a:off x="8736925" y="4500920"/>
            <a:ext cx="2050375" cy="2220278"/>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There currently exists </a:t>
            </a:r>
            <a:pPr algn="l" indent="0" marL="0">
              <a:lnSpc>
                <a:spcPts val="1250"/>
              </a:lnSpc>
              <a:buNone/>
            </a:pPr>
            <a:r>
              <a:rPr lang="en-US" sz="750" b="1" dirty="0">
                <a:solidFill>
                  <a:srgbClr val="E5E0DF"/>
                </a:solidFill>
                <a:latin typeface="Inter" pitchFamily="34" charset="0"/>
                <a:ea typeface="Inter" pitchFamily="34" charset="-122"/>
                <a:cs typeface="Inter" pitchFamily="34" charset="-120"/>
              </a:rPr>
              <a:t>zero</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accessible way for at-risk individuals in surveilled households to access intelligent legal guidance, psychological support, or safety planning resources without creating a digital trail. Offline resources like printed hotline cards are easily discovered during physical inspections. Online resources require connectivity, which means surveillance exposure. The threat environment demands a solution that operates entirely offline while maintaining the intelligence and contextual awareness of modern AI systems.</a:t>
            </a:r>
            <a:endParaRPr lang="en-US" sz="750" dirty="0"/>
          </a:p>
        </p:txBody>
      </p:sp>
      <p:sp>
        <p:nvSpPr>
          <p:cNvPr id="26" name="Shape 22"/>
          <p:cNvSpPr/>
          <p:nvPr/>
        </p:nvSpPr>
        <p:spPr>
          <a:xfrm>
            <a:off x="3728442" y="8220789"/>
            <a:ext cx="7173397" cy="738545"/>
          </a:xfrm>
          <a:prstGeom prst="roundRect">
            <a:avLst>
              <a:gd name="adj" fmla="val 5643"/>
            </a:avLst>
          </a:prstGeom>
          <a:solidFill>
            <a:srgbClr val="0A004D"/>
          </a:solidFill>
          <a:ln/>
        </p:spPr>
      </p:sp>
      <p:pic>
        <p:nvPicPr>
          <p:cNvPr id="27" name="Image 2" descr="preencoded.png">    </p:cNvPr>
          <p:cNvPicPr>
            <a:picLocks noChangeAspect="1"/>
          </p:cNvPicPr>
          <p:nvPr/>
        </p:nvPicPr>
        <p:blipFill>
          <a:blip r:embed="rId4"/>
          <a:stretch>
            <a:fillRect/>
          </a:stretch>
        </p:blipFill>
        <p:spPr>
          <a:xfrm>
            <a:off x="3827621" y="8372237"/>
            <a:ext cx="123944" cy="99179"/>
          </a:xfrm>
          <a:prstGeom prst="rect">
            <a:avLst/>
          </a:prstGeom>
        </p:spPr>
      </p:pic>
      <p:sp>
        <p:nvSpPr>
          <p:cNvPr id="28" name="Text 23"/>
          <p:cNvSpPr/>
          <p:nvPr/>
        </p:nvSpPr>
        <p:spPr>
          <a:xfrm>
            <a:off x="4050744" y="8344733"/>
            <a:ext cx="6751915" cy="475774"/>
          </a:xfrm>
          <a:prstGeom prst="rect">
            <a:avLst/>
          </a:prstGeom>
          <a:noFill/>
          <a:ln/>
        </p:spPr>
        <p:txBody>
          <a:bodyPr wrap="square" lIns="0" tIns="0" rIns="0" bIns="0" rtlCol="0" anchor="t"/>
          <a:lstStyle/>
          <a:p>
            <a:pPr algn="l" indent="0" marL="0">
              <a:lnSpc>
                <a:spcPts val="1250"/>
              </a:lnSpc>
              <a:buNone/>
            </a:pPr>
            <a:r>
              <a:rPr lang="en-US" sz="750" b="1" dirty="0">
                <a:solidFill>
                  <a:srgbClr val="FFFFFF"/>
                </a:solidFill>
                <a:latin typeface="Inter" pitchFamily="34" charset="0"/>
                <a:ea typeface="Inter" pitchFamily="34" charset="-122"/>
                <a:cs typeface="Inter" pitchFamily="34" charset="-120"/>
              </a:rPr>
              <a:t>Critical Assessment:</a:t>
            </a:r>
            <a:pPr algn="l" indent="0" marL="0">
              <a:lnSpc>
                <a:spcPts val="1250"/>
              </a:lnSpc>
              <a:buNone/>
            </a:pPr>
            <a:r>
              <a:rPr lang="en-US" sz="750" dirty="0">
                <a:solidFill>
                  <a:srgbClr val="FFFFFF"/>
                </a:solidFill>
                <a:latin typeface="Inter" pitchFamily="34" charset="0"/>
                <a:ea typeface="Inter" pitchFamily="34" charset="-122"/>
                <a:cs typeface="Inter" pitchFamily="34" charset="-120"/>
              </a:rPr>
              <a:t> Connectivity is not a feature in hostile environments—it is a vulnerability. Any system designed to assist at-risk populations must assume the network is compromised, the device may be inspected, and the user has seconds, not minutes, to access critical information before discovery.</a:t>
            </a:r>
            <a:endParaRPr lang="en-US" sz="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3728442" y="272891"/>
            <a:ext cx="3650694"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Inter Bold" pitchFamily="34" charset="0"/>
                <a:ea typeface="Inter Bold" pitchFamily="34" charset="-122"/>
                <a:cs typeface="Inter Bold" pitchFamily="34" charset="-120"/>
              </a:rPr>
              <a:t>The Trojan Horse Architecture</a:t>
            </a:r>
            <a:endParaRPr lang="en-US" sz="1950" dirty="0"/>
          </a:p>
        </p:txBody>
      </p:sp>
      <p:sp>
        <p:nvSpPr>
          <p:cNvPr id="3" name="Text 1"/>
          <p:cNvSpPr/>
          <p:nvPr/>
        </p:nvSpPr>
        <p:spPr>
          <a:xfrm>
            <a:off x="3728442" y="781407"/>
            <a:ext cx="7173397" cy="317183"/>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ECHO_SAFE employs a three-layer deception architecture that balances operational security with usability. The system presents as a legitimate, fully functional weather application while concealing a sophisticated offline AI environment accessible only through authenticated input sequences.</a:t>
            </a:r>
            <a:endParaRPr lang="en-US" sz="750" dirty="0"/>
          </a:p>
        </p:txBody>
      </p:sp>
      <p:pic>
        <p:nvPicPr>
          <p:cNvPr id="4" name="Image 0" descr="preencoded.png">    </p:cNvPr>
          <p:cNvPicPr>
            <a:picLocks noChangeAspect="1"/>
          </p:cNvPicPr>
          <p:nvPr/>
        </p:nvPicPr>
        <p:blipFill>
          <a:blip r:embed="rId1"/>
          <a:stretch>
            <a:fillRect/>
          </a:stretch>
        </p:blipFill>
        <p:spPr>
          <a:xfrm>
            <a:off x="3728442" y="1210151"/>
            <a:ext cx="2391132" cy="396835"/>
          </a:xfrm>
          <a:prstGeom prst="rect">
            <a:avLst/>
          </a:prstGeom>
        </p:spPr>
      </p:pic>
      <p:sp>
        <p:nvSpPr>
          <p:cNvPr id="5" name="Text 2"/>
          <p:cNvSpPr/>
          <p:nvPr/>
        </p:nvSpPr>
        <p:spPr>
          <a:xfrm>
            <a:off x="3827621" y="1706166"/>
            <a:ext cx="1240393" cy="155019"/>
          </a:xfrm>
          <a:prstGeom prst="rect">
            <a:avLst/>
          </a:prstGeom>
          <a:noFill/>
          <a:ln/>
        </p:spPr>
        <p:txBody>
          <a:bodyPr wrap="none" lIns="0" tIns="0" rIns="0" bIns="0" rtlCol="0" anchor="t"/>
          <a:lstStyle/>
          <a:p>
            <a:pPr algn="l" indent="0" marL="0">
              <a:lnSpc>
                <a:spcPts val="1200"/>
              </a:lnSpc>
              <a:buNone/>
            </a:pPr>
            <a:r>
              <a:rPr lang="en-US" sz="950" b="1" dirty="0">
                <a:solidFill>
                  <a:srgbClr val="E5E0DF"/>
                </a:solidFill>
                <a:latin typeface="Inter Bold" pitchFamily="34" charset="0"/>
                <a:ea typeface="Inter Bold" pitchFamily="34" charset="-122"/>
                <a:cs typeface="Inter Bold" pitchFamily="34" charset="-120"/>
              </a:rPr>
              <a:t>Layer 1: Facade</a:t>
            </a:r>
            <a:endParaRPr lang="en-US" sz="950" dirty="0"/>
          </a:p>
        </p:txBody>
      </p:sp>
      <p:sp>
        <p:nvSpPr>
          <p:cNvPr id="6" name="Text 3"/>
          <p:cNvSpPr/>
          <p:nvPr/>
        </p:nvSpPr>
        <p:spPr>
          <a:xfrm>
            <a:off x="3827621" y="1920716"/>
            <a:ext cx="2192774" cy="1744504"/>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The outer shell is an open-source weather application that pulls real meteorological data from device barometer sensors and displays standard forecasts. It features typical weather app functionality: hourly predictions, precipitation radar, temperature trends, UV index tracking. The application maintains a realistic update pattern and generates plausible local storage files. Under casual inspection or forensic analysis, it appears entirely legitimate.</a:t>
            </a:r>
            <a:endParaRPr lang="en-US" sz="750" dirty="0"/>
          </a:p>
        </p:txBody>
      </p:sp>
      <p:pic>
        <p:nvPicPr>
          <p:cNvPr id="7" name="Image 1" descr="preencoded.png">    </p:cNvPr>
          <p:cNvPicPr>
            <a:picLocks noChangeAspect="1"/>
          </p:cNvPicPr>
          <p:nvPr/>
        </p:nvPicPr>
        <p:blipFill>
          <a:blip r:embed="rId2"/>
          <a:stretch>
            <a:fillRect/>
          </a:stretch>
        </p:blipFill>
        <p:spPr>
          <a:xfrm>
            <a:off x="6119574" y="1210151"/>
            <a:ext cx="2391132" cy="396835"/>
          </a:xfrm>
          <a:prstGeom prst="rect">
            <a:avLst/>
          </a:prstGeom>
        </p:spPr>
      </p:pic>
      <p:sp>
        <p:nvSpPr>
          <p:cNvPr id="8" name="Text 4"/>
          <p:cNvSpPr/>
          <p:nvPr/>
        </p:nvSpPr>
        <p:spPr>
          <a:xfrm>
            <a:off x="6218753" y="1706166"/>
            <a:ext cx="1727954" cy="155019"/>
          </a:xfrm>
          <a:prstGeom prst="rect">
            <a:avLst/>
          </a:prstGeom>
          <a:noFill/>
          <a:ln/>
        </p:spPr>
        <p:txBody>
          <a:bodyPr wrap="none" lIns="0" tIns="0" rIns="0" bIns="0" rtlCol="0" anchor="t"/>
          <a:lstStyle/>
          <a:p>
            <a:pPr algn="l" indent="0" marL="0">
              <a:lnSpc>
                <a:spcPts val="1200"/>
              </a:lnSpc>
              <a:buNone/>
            </a:pPr>
            <a:r>
              <a:rPr lang="en-US" sz="950" b="1" dirty="0">
                <a:solidFill>
                  <a:srgbClr val="E5E0DF"/>
                </a:solidFill>
                <a:latin typeface="Inter Bold" pitchFamily="34" charset="0"/>
                <a:ea typeface="Inter Bold" pitchFamily="34" charset="-122"/>
                <a:cs typeface="Inter Bold" pitchFamily="34" charset="-120"/>
              </a:rPr>
              <a:t>Layer 2: Authentication Gate</a:t>
            </a:r>
            <a:endParaRPr lang="en-US" sz="950" dirty="0"/>
          </a:p>
        </p:txBody>
      </p:sp>
      <p:sp>
        <p:nvSpPr>
          <p:cNvPr id="9" name="Text 5"/>
          <p:cNvSpPr/>
          <p:nvPr/>
        </p:nvSpPr>
        <p:spPr>
          <a:xfrm>
            <a:off x="6218753" y="1920716"/>
            <a:ext cx="2192774" cy="1585912"/>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Access to the secure environment requires a specific "Safe Sequence"—a multi-factor authentication gesture that appears coincidental during casual use. Example: tapping the displayed humidity percentage three times in rapid succession, then entering a numeric PIN disguised as a temperature unit preference. Failed authentication attempts display standard error messages. Successful authentication triggers the transition protocol.</a:t>
            </a:r>
            <a:endParaRPr lang="en-US" sz="750" dirty="0"/>
          </a:p>
        </p:txBody>
      </p:sp>
      <p:pic>
        <p:nvPicPr>
          <p:cNvPr id="10" name="Image 2" descr="preencoded.png">    </p:cNvPr>
          <p:cNvPicPr>
            <a:picLocks noChangeAspect="1"/>
          </p:cNvPicPr>
          <p:nvPr/>
        </p:nvPicPr>
        <p:blipFill>
          <a:blip r:embed="rId3"/>
          <a:stretch>
            <a:fillRect/>
          </a:stretch>
        </p:blipFill>
        <p:spPr>
          <a:xfrm>
            <a:off x="8510707" y="1210151"/>
            <a:ext cx="2391132" cy="396835"/>
          </a:xfrm>
          <a:prstGeom prst="rect">
            <a:avLst/>
          </a:prstGeom>
        </p:spPr>
      </p:pic>
      <p:sp>
        <p:nvSpPr>
          <p:cNvPr id="11" name="Text 6"/>
          <p:cNvSpPr/>
          <p:nvPr/>
        </p:nvSpPr>
        <p:spPr>
          <a:xfrm>
            <a:off x="8609886" y="1706166"/>
            <a:ext cx="1261467" cy="155019"/>
          </a:xfrm>
          <a:prstGeom prst="rect">
            <a:avLst/>
          </a:prstGeom>
          <a:noFill/>
          <a:ln/>
        </p:spPr>
        <p:txBody>
          <a:bodyPr wrap="none" lIns="0" tIns="0" rIns="0" bIns="0" rtlCol="0" anchor="t"/>
          <a:lstStyle/>
          <a:p>
            <a:pPr algn="l" indent="0" marL="0">
              <a:lnSpc>
                <a:spcPts val="1200"/>
              </a:lnSpc>
              <a:buNone/>
            </a:pPr>
            <a:r>
              <a:rPr lang="en-US" sz="950" b="1" dirty="0">
                <a:solidFill>
                  <a:srgbClr val="E5E0DF"/>
                </a:solidFill>
                <a:latin typeface="Inter Bold" pitchFamily="34" charset="0"/>
                <a:ea typeface="Inter Bold" pitchFamily="34" charset="-122"/>
                <a:cs typeface="Inter Bold" pitchFamily="34" charset="-120"/>
              </a:rPr>
              <a:t>Layer 3: Secure Core</a:t>
            </a:r>
            <a:endParaRPr lang="en-US" sz="950" dirty="0"/>
          </a:p>
        </p:txBody>
      </p:sp>
      <p:sp>
        <p:nvSpPr>
          <p:cNvPr id="12" name="Text 7"/>
          <p:cNvSpPr/>
          <p:nvPr/>
        </p:nvSpPr>
        <p:spPr>
          <a:xfrm>
            <a:off x="8609886" y="1920716"/>
            <a:ext cx="2192774" cy="1744504"/>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Upon authentication, the application executes a software-level network killswitch, disabling all radio interfaces (Wi-Fi, cellular, Bluetooth) at the OS level. The interface transitions to a dark-mode terminal environment—ECHO_SAFE Command. The local LLM core initializes, loading the dual-model architecture and encrypted vector database into device memory. All subsequent operations occur in isolated memory space with no external communication capability.</a:t>
            </a:r>
            <a:endParaRPr lang="en-US" sz="750" dirty="0"/>
          </a:p>
        </p:txBody>
      </p:sp>
      <p:sp>
        <p:nvSpPr>
          <p:cNvPr id="13" name="Text 8"/>
          <p:cNvSpPr/>
          <p:nvPr/>
        </p:nvSpPr>
        <p:spPr>
          <a:xfrm>
            <a:off x="3728442" y="3975140"/>
            <a:ext cx="2416969" cy="185976"/>
          </a:xfrm>
          <a:prstGeom prst="rect">
            <a:avLst/>
          </a:prstGeom>
          <a:noFill/>
          <a:ln/>
        </p:spPr>
        <p:txBody>
          <a:bodyPr wrap="none" lIns="0" tIns="0" rIns="0" bIns="0" rtlCol="0" anchor="t"/>
          <a:lstStyle/>
          <a:p>
            <a:pPr algn="l" indent="0" marL="0">
              <a:lnSpc>
                <a:spcPts val="1450"/>
              </a:lnSpc>
              <a:buNone/>
            </a:pPr>
            <a:r>
              <a:rPr lang="en-US" sz="1150" b="1" dirty="0">
                <a:solidFill>
                  <a:srgbClr val="FFFFFF"/>
                </a:solidFill>
                <a:latin typeface="Inter Bold" pitchFamily="34" charset="0"/>
                <a:ea typeface="Inter Bold" pitchFamily="34" charset="-122"/>
                <a:cs typeface="Inter Bold" pitchFamily="34" charset="-120"/>
              </a:rPr>
              <a:t>Zero-Trust Operational Principles</a:t>
            </a:r>
            <a:endParaRPr lang="en-US" sz="1150" dirty="0"/>
          </a:p>
        </p:txBody>
      </p:sp>
      <p:sp>
        <p:nvSpPr>
          <p:cNvPr id="14" name="Text 9"/>
          <p:cNvSpPr/>
          <p:nvPr/>
        </p:nvSpPr>
        <p:spPr>
          <a:xfrm>
            <a:off x="3728442" y="4260294"/>
            <a:ext cx="3465671" cy="475774"/>
          </a:xfrm>
          <a:prstGeom prst="rect">
            <a:avLst/>
          </a:prstGeom>
          <a:noFill/>
          <a:ln/>
        </p:spPr>
        <p:txBody>
          <a:bodyPr wrap="square" lIns="0" tIns="0" rIns="0" bIns="0" rtlCol="0" anchor="t"/>
          <a:lstStyle/>
          <a:p>
            <a:pPr algn="l" marL="342900" indent="-342900">
              <a:lnSpc>
                <a:spcPts val="1250"/>
              </a:lnSpc>
              <a:buSzPct val="100000"/>
              <a:buChar char="•"/>
            </a:pPr>
            <a:r>
              <a:rPr lang="en-US" sz="750" b="1" dirty="0">
                <a:solidFill>
                  <a:srgbClr val="E5E0DF"/>
                </a:solidFill>
                <a:latin typeface="Inter" pitchFamily="34" charset="0"/>
                <a:ea typeface="Inter" pitchFamily="34" charset="-122"/>
                <a:cs typeface="Inter" pitchFamily="34" charset="-120"/>
              </a:rPr>
              <a:t>Assume Network Compromise:</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The system never attempts external communication. All connectivity is treated as hostile surveillance infrastructure.</a:t>
            </a:r>
            <a:endParaRPr lang="en-US" sz="750" dirty="0"/>
          </a:p>
        </p:txBody>
      </p:sp>
      <p:sp>
        <p:nvSpPr>
          <p:cNvPr id="15" name="Text 10"/>
          <p:cNvSpPr/>
          <p:nvPr/>
        </p:nvSpPr>
        <p:spPr>
          <a:xfrm>
            <a:off x="3728442" y="4770715"/>
            <a:ext cx="3465671" cy="317183"/>
          </a:xfrm>
          <a:prstGeom prst="rect">
            <a:avLst/>
          </a:prstGeom>
          <a:noFill/>
          <a:ln/>
        </p:spPr>
        <p:txBody>
          <a:bodyPr wrap="square" lIns="0" tIns="0" rIns="0" bIns="0" rtlCol="0" anchor="t"/>
          <a:lstStyle/>
          <a:p>
            <a:pPr algn="l" marL="342900" indent="-342900">
              <a:lnSpc>
                <a:spcPts val="1250"/>
              </a:lnSpc>
              <a:buSzPct val="100000"/>
              <a:buChar char="•"/>
            </a:pPr>
            <a:r>
              <a:rPr lang="en-US" sz="750" b="1" dirty="0">
                <a:solidFill>
                  <a:srgbClr val="E5E0DF"/>
                </a:solidFill>
                <a:latin typeface="Inter" pitchFamily="34" charset="0"/>
                <a:ea typeface="Inter" pitchFamily="34" charset="-122"/>
                <a:cs typeface="Inter" pitchFamily="34" charset="-120"/>
              </a:rPr>
              <a:t>Minimize Digital Exhaust:</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Query logs are encrypted in device-locked storage and automatically purged on a configurable schedule.</a:t>
            </a:r>
            <a:endParaRPr lang="en-US" sz="750" dirty="0"/>
          </a:p>
        </p:txBody>
      </p:sp>
      <p:sp>
        <p:nvSpPr>
          <p:cNvPr id="16" name="Text 11"/>
          <p:cNvSpPr/>
          <p:nvPr/>
        </p:nvSpPr>
        <p:spPr>
          <a:xfrm>
            <a:off x="3728442" y="5122545"/>
            <a:ext cx="3465671" cy="317183"/>
          </a:xfrm>
          <a:prstGeom prst="rect">
            <a:avLst/>
          </a:prstGeom>
          <a:noFill/>
          <a:ln/>
        </p:spPr>
        <p:txBody>
          <a:bodyPr wrap="square" lIns="0" tIns="0" rIns="0" bIns="0" rtlCol="0" anchor="t"/>
          <a:lstStyle/>
          <a:p>
            <a:pPr algn="l" marL="342900" indent="-342900">
              <a:lnSpc>
                <a:spcPts val="1250"/>
              </a:lnSpc>
              <a:buSzPct val="100000"/>
              <a:buChar char="•"/>
            </a:pPr>
            <a:r>
              <a:rPr lang="en-US" sz="750" b="1" dirty="0">
                <a:solidFill>
                  <a:srgbClr val="E5E0DF"/>
                </a:solidFill>
                <a:latin typeface="Inter" pitchFamily="34" charset="0"/>
                <a:ea typeface="Inter" pitchFamily="34" charset="-122"/>
                <a:cs typeface="Inter" pitchFamily="34" charset="-120"/>
              </a:rPr>
              <a:t>Operational Plausibility:</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The weather app facade maintains realistic behavior patterns to avoid suspicion during device inspections.</a:t>
            </a:r>
            <a:endParaRPr lang="en-US" sz="750" dirty="0"/>
          </a:p>
        </p:txBody>
      </p:sp>
      <p:sp>
        <p:nvSpPr>
          <p:cNvPr id="17" name="Text 12"/>
          <p:cNvSpPr/>
          <p:nvPr/>
        </p:nvSpPr>
        <p:spPr>
          <a:xfrm>
            <a:off x="3728442" y="5474375"/>
            <a:ext cx="3465671" cy="475774"/>
          </a:xfrm>
          <a:prstGeom prst="rect">
            <a:avLst/>
          </a:prstGeom>
          <a:noFill/>
          <a:ln/>
        </p:spPr>
        <p:txBody>
          <a:bodyPr wrap="square" lIns="0" tIns="0" rIns="0" bIns="0" rtlCol="0" anchor="t"/>
          <a:lstStyle/>
          <a:p>
            <a:pPr algn="l" marL="342900" indent="-342900">
              <a:lnSpc>
                <a:spcPts val="1250"/>
              </a:lnSpc>
              <a:buSzPct val="100000"/>
              <a:buChar char="•"/>
            </a:pPr>
            <a:r>
              <a:rPr lang="en-US" sz="750" b="1" dirty="0">
                <a:solidFill>
                  <a:srgbClr val="E5E0DF"/>
                </a:solidFill>
                <a:latin typeface="Inter" pitchFamily="34" charset="0"/>
                <a:ea typeface="Inter" pitchFamily="34" charset="-122"/>
                <a:cs typeface="Inter" pitchFamily="34" charset="-120"/>
              </a:rPr>
              <a:t>Rapid Egress:</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Users can instantly return to the weather interface, restoring network connectivity and erasing working memory in under two seconds.</a:t>
            </a:r>
            <a:endParaRPr lang="en-US" sz="750" dirty="0"/>
          </a:p>
        </p:txBody>
      </p:sp>
      <p:pic>
        <p:nvPicPr>
          <p:cNvPr id="18" name="Image 3" descr="preencoded.png">    </p:cNvPr>
          <p:cNvPicPr>
            <a:picLocks noChangeAspect="1"/>
          </p:cNvPicPr>
          <p:nvPr/>
        </p:nvPicPr>
        <p:blipFill>
          <a:blip r:embed="rId4"/>
          <a:stretch>
            <a:fillRect/>
          </a:stretch>
        </p:blipFill>
        <p:spPr>
          <a:xfrm>
            <a:off x="7443668" y="3987522"/>
            <a:ext cx="3465671" cy="3465671"/>
          </a:xfrm>
          <a:prstGeom prst="rect">
            <a:avLst/>
          </a:prstGeom>
        </p:spPr>
      </p:pic>
      <p:sp>
        <p:nvSpPr>
          <p:cNvPr id="19" name="Text 13"/>
          <p:cNvSpPr/>
          <p:nvPr/>
        </p:nvSpPr>
        <p:spPr>
          <a:xfrm>
            <a:off x="3728442" y="7676317"/>
            <a:ext cx="7173397" cy="475774"/>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This architecture acknowledges a fundamental operational reality: in hostile surveillance environments, the goal is not merely to secure communications—it's to make the existence of those communications undetectable. ECHO_SAFE doesn't just encrypt the conversation; it ensures the conversation never generates observable network activity in the first place.</a:t>
            </a:r>
            <a:endParaRPr lang="en-US" sz="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3060740" y="739616"/>
            <a:ext cx="5327809" cy="367903"/>
          </a:xfrm>
          <a:prstGeom prst="rect">
            <a:avLst/>
          </a:prstGeom>
          <a:noFill/>
          <a:ln/>
        </p:spPr>
        <p:txBody>
          <a:bodyPr wrap="none" lIns="0" tIns="0" rIns="0" bIns="0" rtlCol="0" anchor="t"/>
          <a:lstStyle/>
          <a:p>
            <a:pPr algn="l" indent="0" marL="0">
              <a:lnSpc>
                <a:spcPts val="2850"/>
              </a:lnSpc>
              <a:buNone/>
            </a:pPr>
            <a:r>
              <a:rPr lang="en-US" sz="2300" b="1" dirty="0">
                <a:solidFill>
                  <a:srgbClr val="FFFFFF"/>
                </a:solidFill>
                <a:latin typeface="Inter Bold" pitchFamily="34" charset="0"/>
                <a:ea typeface="Inter Bold" pitchFamily="34" charset="-122"/>
                <a:cs typeface="Inter Bold" pitchFamily="34" charset="-120"/>
              </a:rPr>
              <a:t>Operational Scenario: Subject "Jane"</a:t>
            </a:r>
            <a:endParaRPr lang="en-US" sz="2300" dirty="0"/>
          </a:p>
        </p:txBody>
      </p:sp>
      <p:sp>
        <p:nvSpPr>
          <p:cNvPr id="3" name="Shape 1"/>
          <p:cNvSpPr/>
          <p:nvPr/>
        </p:nvSpPr>
        <p:spPr>
          <a:xfrm>
            <a:off x="7307461" y="1342906"/>
            <a:ext cx="15240" cy="5137904"/>
          </a:xfrm>
          <a:prstGeom prst="roundRect">
            <a:avLst>
              <a:gd name="adj" fmla="val 324401"/>
            </a:avLst>
          </a:prstGeom>
          <a:solidFill>
            <a:srgbClr val="2A1999"/>
          </a:solidFill>
          <a:ln/>
        </p:spPr>
      </p:sp>
      <p:sp>
        <p:nvSpPr>
          <p:cNvPr id="4" name="Shape 2"/>
          <p:cNvSpPr/>
          <p:nvPr/>
        </p:nvSpPr>
        <p:spPr>
          <a:xfrm>
            <a:off x="6844903" y="1467683"/>
            <a:ext cx="353020" cy="15240"/>
          </a:xfrm>
          <a:prstGeom prst="roundRect">
            <a:avLst>
              <a:gd name="adj" fmla="val 324401"/>
            </a:avLst>
          </a:prstGeom>
          <a:solidFill>
            <a:srgbClr val="2A1999"/>
          </a:solidFill>
          <a:ln/>
        </p:spPr>
      </p:sp>
      <p:sp>
        <p:nvSpPr>
          <p:cNvPr id="5" name="Shape 3"/>
          <p:cNvSpPr/>
          <p:nvPr/>
        </p:nvSpPr>
        <p:spPr>
          <a:xfrm>
            <a:off x="7182683" y="1342906"/>
            <a:ext cx="264795" cy="264795"/>
          </a:xfrm>
          <a:prstGeom prst="roundRect">
            <a:avLst>
              <a:gd name="adj" fmla="val 18671"/>
            </a:avLst>
          </a:prstGeom>
          <a:solidFill>
            <a:srgbClr val="110080"/>
          </a:solidFill>
          <a:ln w="7620">
            <a:solidFill>
              <a:srgbClr val="2A1999"/>
            </a:solidFill>
            <a:prstDash val="solid"/>
          </a:ln>
        </p:spPr>
      </p:sp>
      <p:sp>
        <p:nvSpPr>
          <p:cNvPr id="6" name="Text 4"/>
          <p:cNvSpPr/>
          <p:nvPr/>
        </p:nvSpPr>
        <p:spPr>
          <a:xfrm>
            <a:off x="7226856" y="1364992"/>
            <a:ext cx="176451" cy="220623"/>
          </a:xfrm>
          <a:prstGeom prst="rect">
            <a:avLst/>
          </a:prstGeom>
          <a:noFill/>
          <a:ln/>
        </p:spPr>
        <p:txBody>
          <a:bodyPr wrap="none" lIns="0" tIns="0" rIns="0" bIns="0" rtlCol="0" anchor="t"/>
          <a:lstStyle/>
          <a:p>
            <a:pPr algn="ctr" indent="0" marL="0">
              <a:lnSpc>
                <a:spcPts val="1350"/>
              </a:lnSpc>
              <a:buNone/>
            </a:pPr>
            <a:r>
              <a:rPr lang="en-US" sz="1350" b="1" dirty="0">
                <a:solidFill>
                  <a:srgbClr val="E5E0DF"/>
                </a:solidFill>
                <a:latin typeface="Inter Bold" pitchFamily="34" charset="0"/>
                <a:ea typeface="Inter Bold" pitchFamily="34" charset="-122"/>
                <a:cs typeface="Inter Bold" pitchFamily="34" charset="-120"/>
              </a:rPr>
              <a:t>1</a:t>
            </a:r>
            <a:endParaRPr lang="en-US" sz="1350" dirty="0"/>
          </a:p>
        </p:txBody>
      </p:sp>
      <p:sp>
        <p:nvSpPr>
          <p:cNvPr id="7" name="Text 5"/>
          <p:cNvSpPr/>
          <p:nvPr/>
        </p:nvSpPr>
        <p:spPr>
          <a:xfrm>
            <a:off x="5255181" y="1383268"/>
            <a:ext cx="1471374" cy="183952"/>
          </a:xfrm>
          <a:prstGeom prst="rect">
            <a:avLst/>
          </a:prstGeom>
          <a:noFill/>
          <a:ln/>
        </p:spPr>
        <p:txBody>
          <a:bodyPr wrap="none" lIns="0" tIns="0" rIns="0" bIns="0" rtlCol="0" anchor="t"/>
          <a:lstStyle/>
          <a:p>
            <a:pPr algn="r" indent="0" marL="0">
              <a:lnSpc>
                <a:spcPts val="1400"/>
              </a:lnSpc>
              <a:buNone/>
            </a:pPr>
            <a:r>
              <a:rPr lang="en-US" sz="1150" b="1" dirty="0">
                <a:solidFill>
                  <a:srgbClr val="E5E0DF"/>
                </a:solidFill>
                <a:latin typeface="Inter Bold" pitchFamily="34" charset="0"/>
                <a:ea typeface="Inter Bold" pitchFamily="34" charset="-122"/>
                <a:cs typeface="Inter Bold" pitchFamily="34" charset="-120"/>
              </a:rPr>
              <a:t>Initial Condition</a:t>
            </a:r>
            <a:endParaRPr lang="en-US" sz="1150" dirty="0"/>
          </a:p>
        </p:txBody>
      </p:sp>
      <p:sp>
        <p:nvSpPr>
          <p:cNvPr id="8" name="Text 6"/>
          <p:cNvSpPr/>
          <p:nvPr/>
        </p:nvSpPr>
        <p:spPr>
          <a:xfrm>
            <a:off x="3060740" y="1637824"/>
            <a:ext cx="3665815" cy="1318498"/>
          </a:xfrm>
          <a:prstGeom prst="rect">
            <a:avLst/>
          </a:prstGeom>
          <a:noFill/>
          <a:ln/>
        </p:spPr>
        <p:txBody>
          <a:bodyPr wrap="square" lIns="0" tIns="0" rIns="0" bIns="0" rtlCol="0" anchor="t"/>
          <a:lstStyle/>
          <a:p>
            <a:pPr algn="r" indent="0" marL="0">
              <a:lnSpc>
                <a:spcPts val="1450"/>
              </a:lnSpc>
              <a:buNone/>
            </a:pPr>
            <a:r>
              <a:rPr lang="en-US" sz="900" b="1" dirty="0">
                <a:solidFill>
                  <a:srgbClr val="E5E0DF"/>
                </a:solidFill>
                <a:latin typeface="Inter" pitchFamily="34" charset="0"/>
                <a:ea typeface="Inter" pitchFamily="34" charset="-122"/>
                <a:cs typeface="Inter" pitchFamily="34" charset="-120"/>
              </a:rPr>
              <a:t>Subject Profile:</a:t>
            </a:r>
            <a:pPr algn="r" indent="0" marL="0">
              <a:lnSpc>
                <a:spcPts val="1450"/>
              </a:lnSpc>
              <a:buNone/>
            </a:pPr>
            <a:r>
              <a:rPr lang="en-US" sz="900" dirty="0">
                <a:solidFill>
                  <a:srgbClr val="E5E0DF"/>
                </a:solidFill>
                <a:latin typeface="Inter" pitchFamily="34" charset="0"/>
                <a:ea typeface="Inter" pitchFamily="34" charset="-122"/>
                <a:cs typeface="Inter" pitchFamily="34" charset="-120"/>
              </a:rPr>
              <a:t> "Jane" resides in a household with comprehensive digital monitoring. The primary threat actor maintains administrative access to the home router, enabling DNS query logging and traffic pattern analysis. Jane's phone has been "checked" multiple times for signs of escape planning. Standard search engines and cloud-based AI assistants are inaccessible without creating discoverable logs.</a:t>
            </a:r>
            <a:endParaRPr lang="en-US" sz="900" dirty="0"/>
          </a:p>
        </p:txBody>
      </p:sp>
      <p:sp>
        <p:nvSpPr>
          <p:cNvPr id="9" name="Shape 7"/>
          <p:cNvSpPr/>
          <p:nvPr/>
        </p:nvSpPr>
        <p:spPr>
          <a:xfrm>
            <a:off x="7432238" y="2173843"/>
            <a:ext cx="353020" cy="15240"/>
          </a:xfrm>
          <a:prstGeom prst="roundRect">
            <a:avLst>
              <a:gd name="adj" fmla="val 324401"/>
            </a:avLst>
          </a:prstGeom>
          <a:solidFill>
            <a:srgbClr val="2A1999"/>
          </a:solidFill>
          <a:ln/>
        </p:spPr>
      </p:sp>
      <p:sp>
        <p:nvSpPr>
          <p:cNvPr id="10" name="Shape 8"/>
          <p:cNvSpPr/>
          <p:nvPr/>
        </p:nvSpPr>
        <p:spPr>
          <a:xfrm>
            <a:off x="7182683" y="2049066"/>
            <a:ext cx="264795" cy="264795"/>
          </a:xfrm>
          <a:prstGeom prst="roundRect">
            <a:avLst>
              <a:gd name="adj" fmla="val 18671"/>
            </a:avLst>
          </a:prstGeom>
          <a:solidFill>
            <a:srgbClr val="110080"/>
          </a:solidFill>
          <a:ln w="7620">
            <a:solidFill>
              <a:srgbClr val="2A1999"/>
            </a:solidFill>
            <a:prstDash val="solid"/>
          </a:ln>
        </p:spPr>
      </p:sp>
      <p:sp>
        <p:nvSpPr>
          <p:cNvPr id="11" name="Text 9"/>
          <p:cNvSpPr/>
          <p:nvPr/>
        </p:nvSpPr>
        <p:spPr>
          <a:xfrm>
            <a:off x="7226856" y="2071152"/>
            <a:ext cx="176451" cy="220623"/>
          </a:xfrm>
          <a:prstGeom prst="rect">
            <a:avLst/>
          </a:prstGeom>
          <a:noFill/>
          <a:ln/>
        </p:spPr>
        <p:txBody>
          <a:bodyPr wrap="none" lIns="0" tIns="0" rIns="0" bIns="0" rtlCol="0" anchor="t"/>
          <a:lstStyle/>
          <a:p>
            <a:pPr algn="ctr" indent="0" marL="0">
              <a:lnSpc>
                <a:spcPts val="1350"/>
              </a:lnSpc>
              <a:buNone/>
            </a:pPr>
            <a:r>
              <a:rPr lang="en-US" sz="1350" b="1" dirty="0">
                <a:solidFill>
                  <a:srgbClr val="E5E0DF"/>
                </a:solidFill>
                <a:latin typeface="Inter Bold" pitchFamily="34" charset="0"/>
                <a:ea typeface="Inter Bold" pitchFamily="34" charset="-122"/>
                <a:cs typeface="Inter Bold" pitchFamily="34" charset="-120"/>
              </a:rPr>
              <a:t>2</a:t>
            </a:r>
            <a:endParaRPr lang="en-US" sz="1350" dirty="0"/>
          </a:p>
        </p:txBody>
      </p:sp>
      <p:sp>
        <p:nvSpPr>
          <p:cNvPr id="12" name="Text 10"/>
          <p:cNvSpPr/>
          <p:nvPr/>
        </p:nvSpPr>
        <p:spPr>
          <a:xfrm>
            <a:off x="7903607" y="2089428"/>
            <a:ext cx="1471374" cy="183952"/>
          </a:xfrm>
          <a:prstGeom prst="rect">
            <a:avLst/>
          </a:prstGeom>
          <a:noFill/>
          <a:ln/>
        </p:spPr>
        <p:txBody>
          <a:bodyPr wrap="none" lIns="0" tIns="0" rIns="0" bIns="0" rtlCol="0" anchor="t"/>
          <a:lstStyle/>
          <a:p>
            <a:pPr algn="l" indent="0" marL="0">
              <a:lnSpc>
                <a:spcPts val="1400"/>
              </a:lnSpc>
              <a:buNone/>
            </a:pPr>
            <a:r>
              <a:rPr lang="en-US" sz="1150" b="1" dirty="0">
                <a:solidFill>
                  <a:srgbClr val="E5E0DF"/>
                </a:solidFill>
                <a:latin typeface="Inter Bold" pitchFamily="34" charset="0"/>
                <a:ea typeface="Inter Bold" pitchFamily="34" charset="-122"/>
                <a:cs typeface="Inter Bold" pitchFamily="34" charset="-120"/>
              </a:rPr>
              <a:t>Trigger Event</a:t>
            </a:r>
            <a:endParaRPr lang="en-US" sz="1150" dirty="0"/>
          </a:p>
        </p:txBody>
      </p:sp>
      <p:sp>
        <p:nvSpPr>
          <p:cNvPr id="13" name="Text 11"/>
          <p:cNvSpPr/>
          <p:nvPr/>
        </p:nvSpPr>
        <p:spPr>
          <a:xfrm>
            <a:off x="7903607" y="2343983"/>
            <a:ext cx="3665934" cy="1130141"/>
          </a:xfrm>
          <a:prstGeom prst="rect">
            <a:avLst/>
          </a:prstGeom>
          <a:noFill/>
          <a:ln/>
        </p:spPr>
        <p:txBody>
          <a:bodyPr wrap="square" lIns="0" tIns="0" rIns="0" bIns="0" rtlCol="0" anchor="t"/>
          <a:lstStyle/>
          <a:p>
            <a:pPr algn="l" indent="0" marL="0">
              <a:lnSpc>
                <a:spcPts val="1450"/>
              </a:lnSpc>
              <a:buNone/>
            </a:pPr>
            <a:r>
              <a:rPr lang="en-US" sz="900" b="1" dirty="0">
                <a:solidFill>
                  <a:srgbClr val="E5E0DF"/>
                </a:solidFill>
                <a:latin typeface="Inter" pitchFamily="34" charset="0"/>
                <a:ea typeface="Inter" pitchFamily="34" charset="-122"/>
                <a:cs typeface="Inter" pitchFamily="34" charset="-120"/>
              </a:rPr>
              <a:t>Escalation:</a:t>
            </a:r>
            <a:pPr algn="l" indent="0" marL="0">
              <a:lnSpc>
                <a:spcPts val="1450"/>
              </a:lnSpc>
              <a:buNone/>
            </a:pPr>
            <a:r>
              <a:rPr lang="en-US" sz="900" dirty="0">
                <a:solidFill>
                  <a:srgbClr val="E5E0DF"/>
                </a:solidFill>
                <a:latin typeface="Inter" pitchFamily="34" charset="0"/>
                <a:ea typeface="Inter" pitchFamily="34" charset="-122"/>
                <a:cs typeface="Inter" pitchFamily="34" charset="-120"/>
              </a:rPr>
              <a:t> A verbal altercation escalates to physical intimidation. Jane recognizes this as a pattern and suspects it may escalate further. She needs immediate legal guidance: Can she legally record the next confrontation as evidence? Oregon state law has specific single-party consent provisions, but accessing this information online would generate a discoverable search query.</a:t>
            </a:r>
            <a:endParaRPr lang="en-US" sz="900" dirty="0"/>
          </a:p>
        </p:txBody>
      </p:sp>
      <p:sp>
        <p:nvSpPr>
          <p:cNvPr id="14" name="Shape 12"/>
          <p:cNvSpPr/>
          <p:nvPr/>
        </p:nvSpPr>
        <p:spPr>
          <a:xfrm>
            <a:off x="6844903" y="3316486"/>
            <a:ext cx="353020" cy="15240"/>
          </a:xfrm>
          <a:prstGeom prst="roundRect">
            <a:avLst>
              <a:gd name="adj" fmla="val 324401"/>
            </a:avLst>
          </a:prstGeom>
          <a:solidFill>
            <a:srgbClr val="2A1999"/>
          </a:solidFill>
          <a:ln/>
        </p:spPr>
      </p:sp>
      <p:sp>
        <p:nvSpPr>
          <p:cNvPr id="15" name="Shape 13"/>
          <p:cNvSpPr/>
          <p:nvPr/>
        </p:nvSpPr>
        <p:spPr>
          <a:xfrm>
            <a:off x="7182683" y="3191708"/>
            <a:ext cx="264795" cy="264795"/>
          </a:xfrm>
          <a:prstGeom prst="roundRect">
            <a:avLst>
              <a:gd name="adj" fmla="val 18671"/>
            </a:avLst>
          </a:prstGeom>
          <a:solidFill>
            <a:srgbClr val="110080"/>
          </a:solidFill>
          <a:ln w="7620">
            <a:solidFill>
              <a:srgbClr val="2A1999"/>
            </a:solidFill>
            <a:prstDash val="solid"/>
          </a:ln>
        </p:spPr>
      </p:sp>
      <p:sp>
        <p:nvSpPr>
          <p:cNvPr id="16" name="Text 14"/>
          <p:cNvSpPr/>
          <p:nvPr/>
        </p:nvSpPr>
        <p:spPr>
          <a:xfrm>
            <a:off x="7226856" y="3213795"/>
            <a:ext cx="176451" cy="220623"/>
          </a:xfrm>
          <a:prstGeom prst="rect">
            <a:avLst/>
          </a:prstGeom>
          <a:noFill/>
          <a:ln/>
        </p:spPr>
        <p:txBody>
          <a:bodyPr wrap="none" lIns="0" tIns="0" rIns="0" bIns="0" rtlCol="0" anchor="t"/>
          <a:lstStyle/>
          <a:p>
            <a:pPr algn="ctr" indent="0" marL="0">
              <a:lnSpc>
                <a:spcPts val="1350"/>
              </a:lnSpc>
              <a:buNone/>
            </a:pPr>
            <a:r>
              <a:rPr lang="en-US" sz="1350" b="1" dirty="0">
                <a:solidFill>
                  <a:srgbClr val="E5E0DF"/>
                </a:solidFill>
                <a:latin typeface="Inter Bold" pitchFamily="34" charset="0"/>
                <a:ea typeface="Inter Bold" pitchFamily="34" charset="-122"/>
                <a:cs typeface="Inter Bold" pitchFamily="34" charset="-120"/>
              </a:rPr>
              <a:t>3</a:t>
            </a:r>
            <a:endParaRPr lang="en-US" sz="1350" dirty="0"/>
          </a:p>
        </p:txBody>
      </p:sp>
      <p:sp>
        <p:nvSpPr>
          <p:cNvPr id="17" name="Text 15"/>
          <p:cNvSpPr/>
          <p:nvPr/>
        </p:nvSpPr>
        <p:spPr>
          <a:xfrm>
            <a:off x="5255181" y="3232071"/>
            <a:ext cx="1471374" cy="183952"/>
          </a:xfrm>
          <a:prstGeom prst="rect">
            <a:avLst/>
          </a:prstGeom>
          <a:noFill/>
          <a:ln/>
        </p:spPr>
        <p:txBody>
          <a:bodyPr wrap="none" lIns="0" tIns="0" rIns="0" bIns="0" rtlCol="0" anchor="t"/>
          <a:lstStyle/>
          <a:p>
            <a:pPr algn="r" indent="0" marL="0">
              <a:lnSpc>
                <a:spcPts val="1400"/>
              </a:lnSpc>
              <a:buNone/>
            </a:pPr>
            <a:r>
              <a:rPr lang="en-US" sz="1150" b="1" dirty="0">
                <a:solidFill>
                  <a:srgbClr val="E5E0DF"/>
                </a:solidFill>
                <a:latin typeface="Inter Bold" pitchFamily="34" charset="0"/>
                <a:ea typeface="Inter Bold" pitchFamily="34" charset="-122"/>
                <a:cs typeface="Inter Bold" pitchFamily="34" charset="-120"/>
              </a:rPr>
              <a:t>Covert Access</a:t>
            </a:r>
            <a:endParaRPr lang="en-US" sz="1150" dirty="0"/>
          </a:p>
        </p:txBody>
      </p:sp>
      <p:sp>
        <p:nvSpPr>
          <p:cNvPr id="18" name="Text 16"/>
          <p:cNvSpPr/>
          <p:nvPr/>
        </p:nvSpPr>
        <p:spPr>
          <a:xfrm>
            <a:off x="3060740" y="3486626"/>
            <a:ext cx="3665815" cy="1130141"/>
          </a:xfrm>
          <a:prstGeom prst="rect">
            <a:avLst/>
          </a:prstGeom>
          <a:noFill/>
          <a:ln/>
        </p:spPr>
        <p:txBody>
          <a:bodyPr wrap="square" lIns="0" tIns="0" rIns="0" bIns="0" rtlCol="0" anchor="t"/>
          <a:lstStyle/>
          <a:p>
            <a:pPr algn="r" indent="0" marL="0">
              <a:lnSpc>
                <a:spcPts val="1450"/>
              </a:lnSpc>
              <a:buNone/>
            </a:pPr>
            <a:r>
              <a:rPr lang="en-US" sz="900" b="1" dirty="0">
                <a:solidFill>
                  <a:srgbClr val="E5E0DF"/>
                </a:solidFill>
                <a:latin typeface="Inter" pitchFamily="34" charset="0"/>
                <a:ea typeface="Inter" pitchFamily="34" charset="-122"/>
                <a:cs typeface="Inter" pitchFamily="34" charset="-120"/>
              </a:rPr>
              <a:t>Deployment:</a:t>
            </a:r>
            <a:pPr algn="r" indent="0" marL="0">
              <a:lnSpc>
                <a:spcPts val="1450"/>
              </a:lnSpc>
              <a:buNone/>
            </a:pPr>
            <a:r>
              <a:rPr lang="en-US" sz="900" dirty="0">
                <a:solidFill>
                  <a:srgbClr val="E5E0DF"/>
                </a:solidFill>
                <a:latin typeface="Inter" pitchFamily="34" charset="0"/>
                <a:ea typeface="Inter" pitchFamily="34" charset="-122"/>
                <a:cs typeface="Inter" pitchFamily="34" charset="-120"/>
              </a:rPr>
              <a:t> Jane opens the EcoWeather app on her device—a seemingly innocent action consistent with checking tomorrow's forecast. She executes the safe sequence: three rapid taps on the humidity reading, followed by her PIN entered as a "temperature preference." The interface transitions. Network radios disable. ECHO_SAFE Command initializes in under 1.5 seconds.</a:t>
            </a:r>
            <a:endParaRPr lang="en-US" sz="900" dirty="0"/>
          </a:p>
        </p:txBody>
      </p:sp>
      <p:sp>
        <p:nvSpPr>
          <p:cNvPr id="19" name="Shape 17"/>
          <p:cNvSpPr/>
          <p:nvPr/>
        </p:nvSpPr>
        <p:spPr>
          <a:xfrm>
            <a:off x="7432238" y="4146709"/>
            <a:ext cx="353020" cy="15240"/>
          </a:xfrm>
          <a:prstGeom prst="roundRect">
            <a:avLst>
              <a:gd name="adj" fmla="val 324401"/>
            </a:avLst>
          </a:prstGeom>
          <a:solidFill>
            <a:srgbClr val="2A1999"/>
          </a:solidFill>
          <a:ln/>
        </p:spPr>
      </p:sp>
      <p:sp>
        <p:nvSpPr>
          <p:cNvPr id="20" name="Shape 18"/>
          <p:cNvSpPr/>
          <p:nvPr/>
        </p:nvSpPr>
        <p:spPr>
          <a:xfrm>
            <a:off x="7182683" y="4021931"/>
            <a:ext cx="264795" cy="264795"/>
          </a:xfrm>
          <a:prstGeom prst="roundRect">
            <a:avLst>
              <a:gd name="adj" fmla="val 18671"/>
            </a:avLst>
          </a:prstGeom>
          <a:solidFill>
            <a:srgbClr val="110080"/>
          </a:solidFill>
          <a:ln w="7620">
            <a:solidFill>
              <a:srgbClr val="2A1999"/>
            </a:solidFill>
            <a:prstDash val="solid"/>
          </a:ln>
        </p:spPr>
      </p:sp>
      <p:sp>
        <p:nvSpPr>
          <p:cNvPr id="21" name="Text 19"/>
          <p:cNvSpPr/>
          <p:nvPr/>
        </p:nvSpPr>
        <p:spPr>
          <a:xfrm>
            <a:off x="7226856" y="4044017"/>
            <a:ext cx="176451" cy="220623"/>
          </a:xfrm>
          <a:prstGeom prst="rect">
            <a:avLst/>
          </a:prstGeom>
          <a:noFill/>
          <a:ln/>
        </p:spPr>
        <p:txBody>
          <a:bodyPr wrap="none" lIns="0" tIns="0" rIns="0" bIns="0" rtlCol="0" anchor="t"/>
          <a:lstStyle/>
          <a:p>
            <a:pPr algn="ctr" indent="0" marL="0">
              <a:lnSpc>
                <a:spcPts val="1350"/>
              </a:lnSpc>
              <a:buNone/>
            </a:pPr>
            <a:r>
              <a:rPr lang="en-US" sz="1350" b="1" dirty="0">
                <a:solidFill>
                  <a:srgbClr val="E5E0DF"/>
                </a:solidFill>
                <a:latin typeface="Inter Bold" pitchFamily="34" charset="0"/>
                <a:ea typeface="Inter Bold" pitchFamily="34" charset="-122"/>
                <a:cs typeface="Inter Bold" pitchFamily="34" charset="-120"/>
              </a:rPr>
              <a:t>4</a:t>
            </a:r>
            <a:endParaRPr lang="en-US" sz="1350" dirty="0"/>
          </a:p>
        </p:txBody>
      </p:sp>
      <p:sp>
        <p:nvSpPr>
          <p:cNvPr id="22" name="Text 20"/>
          <p:cNvSpPr/>
          <p:nvPr/>
        </p:nvSpPr>
        <p:spPr>
          <a:xfrm>
            <a:off x="7903607" y="4062293"/>
            <a:ext cx="1471374" cy="183952"/>
          </a:xfrm>
          <a:prstGeom prst="rect">
            <a:avLst/>
          </a:prstGeom>
          <a:noFill/>
          <a:ln/>
        </p:spPr>
        <p:txBody>
          <a:bodyPr wrap="none" lIns="0" tIns="0" rIns="0" bIns="0" rtlCol="0" anchor="t"/>
          <a:lstStyle/>
          <a:p>
            <a:pPr algn="l" indent="0" marL="0">
              <a:lnSpc>
                <a:spcPts val="1400"/>
              </a:lnSpc>
              <a:buNone/>
            </a:pPr>
            <a:r>
              <a:rPr lang="en-US" sz="1150" b="1" dirty="0">
                <a:solidFill>
                  <a:srgbClr val="E5E0DF"/>
                </a:solidFill>
                <a:latin typeface="Inter Bold" pitchFamily="34" charset="0"/>
                <a:ea typeface="Inter Bold" pitchFamily="34" charset="-122"/>
                <a:cs typeface="Inter Bold" pitchFamily="34" charset="-120"/>
              </a:rPr>
              <a:t>Intelligence Query</a:t>
            </a:r>
            <a:endParaRPr lang="en-US" sz="1150" dirty="0"/>
          </a:p>
        </p:txBody>
      </p:sp>
      <p:sp>
        <p:nvSpPr>
          <p:cNvPr id="23" name="Text 21"/>
          <p:cNvSpPr/>
          <p:nvPr/>
        </p:nvSpPr>
        <p:spPr>
          <a:xfrm>
            <a:off x="7903607" y="4316849"/>
            <a:ext cx="3665934" cy="1333738"/>
          </a:xfrm>
          <a:prstGeom prst="rect">
            <a:avLst/>
          </a:prstGeom>
          <a:noFill/>
          <a:ln/>
        </p:spPr>
        <p:txBody>
          <a:bodyPr wrap="square" lIns="0" tIns="0" rIns="0" bIns="0" rtlCol="0" anchor="t"/>
          <a:lstStyle/>
          <a:p>
            <a:pPr algn="l" indent="0" marL="0">
              <a:lnSpc>
                <a:spcPts val="1450"/>
              </a:lnSpc>
              <a:buNone/>
            </a:pPr>
            <a:r>
              <a:rPr lang="en-US" sz="900" b="1" dirty="0">
                <a:solidFill>
                  <a:srgbClr val="E5E0DF"/>
                </a:solidFill>
                <a:latin typeface="Inter" pitchFamily="34" charset="0"/>
                <a:ea typeface="Inter" pitchFamily="34" charset="-122"/>
                <a:cs typeface="Inter" pitchFamily="34" charset="-120"/>
              </a:rPr>
              <a:t>Offline Retrieval:</a:t>
            </a:r>
            <a:pPr algn="l" indent="0" marL="0">
              <a:lnSpc>
                <a:spcPts val="1450"/>
              </a:lnSpc>
              <a:buNone/>
            </a:pPr>
            <a:r>
              <a:rPr lang="en-US" sz="900" dirty="0">
                <a:solidFill>
                  <a:srgbClr val="E5E0DF"/>
                </a:solidFill>
                <a:latin typeface="Inter" pitchFamily="34" charset="0"/>
                <a:ea typeface="Inter" pitchFamily="34" charset="-122"/>
                <a:cs typeface="Inter" pitchFamily="34" charset="-120"/>
              </a:rPr>
              <a:t> Jane enters her query in the secure terminal: </a:t>
            </a:r>
            <a:pPr algn="l" indent="0" marL="0">
              <a:lnSpc>
                <a:spcPts val="1450"/>
              </a:lnSpc>
              <a:buNone/>
            </a:pPr>
            <a:r>
              <a:rPr lang="en-US" sz="900" dirty="0">
                <a:solidFill>
                  <a:srgbClr val="E5E0DF"/>
                </a:solidFill>
                <a:highlight>
                  <a:srgbClr val="343232"/>
                </a:highlight>
                <a:latin typeface="Consolas" pitchFamily="34" charset="0"/>
                <a:ea typeface="Consolas" pitchFamily="34" charset="-122"/>
                <a:cs typeface="Consolas" pitchFamily="34" charset="-120"/>
              </a:rPr>
              <a:t>"Is Oregon a one-party consent state for audio recording?"</a:t>
            </a:r>
            <a:pPr algn="l" indent="0" marL="0">
              <a:lnSpc>
                <a:spcPts val="1450"/>
              </a:lnSpc>
              <a:buNone/>
            </a:pPr>
            <a:r>
              <a:rPr lang="en-US" sz="900" dirty="0">
                <a:solidFill>
                  <a:srgbClr val="E5E0DF"/>
                </a:solidFill>
                <a:latin typeface="Inter" pitchFamily="34" charset="0"/>
                <a:ea typeface="Inter" pitchFamily="34" charset="-122"/>
                <a:cs typeface="Inter" pitchFamily="34" charset="-120"/>
              </a:rPr>
              <a:t> The DeepSeek reasoning model processes the query against the pre-loaded legal vector database containing state-specific statutes and case law. Within seconds, the system returns a precise answer: Oregon requires all-party consent, but provides exceptions for threats. No network packet left the device.</a:t>
            </a:r>
            <a:endParaRPr lang="en-US" sz="900" dirty="0"/>
          </a:p>
        </p:txBody>
      </p:sp>
      <p:sp>
        <p:nvSpPr>
          <p:cNvPr id="24" name="Shape 22"/>
          <p:cNvSpPr/>
          <p:nvPr/>
        </p:nvSpPr>
        <p:spPr>
          <a:xfrm>
            <a:off x="6844903" y="5078730"/>
            <a:ext cx="353020" cy="15240"/>
          </a:xfrm>
          <a:prstGeom prst="roundRect">
            <a:avLst>
              <a:gd name="adj" fmla="val 324401"/>
            </a:avLst>
          </a:prstGeom>
          <a:solidFill>
            <a:srgbClr val="2A1999"/>
          </a:solidFill>
          <a:ln/>
        </p:spPr>
      </p:sp>
      <p:sp>
        <p:nvSpPr>
          <p:cNvPr id="25" name="Shape 23"/>
          <p:cNvSpPr/>
          <p:nvPr/>
        </p:nvSpPr>
        <p:spPr>
          <a:xfrm>
            <a:off x="7182683" y="4953953"/>
            <a:ext cx="264795" cy="264795"/>
          </a:xfrm>
          <a:prstGeom prst="roundRect">
            <a:avLst>
              <a:gd name="adj" fmla="val 18671"/>
            </a:avLst>
          </a:prstGeom>
          <a:solidFill>
            <a:srgbClr val="110080"/>
          </a:solidFill>
          <a:ln w="7620">
            <a:solidFill>
              <a:srgbClr val="2A1999"/>
            </a:solidFill>
            <a:prstDash val="solid"/>
          </a:ln>
        </p:spPr>
      </p:sp>
      <p:sp>
        <p:nvSpPr>
          <p:cNvPr id="26" name="Text 24"/>
          <p:cNvSpPr/>
          <p:nvPr/>
        </p:nvSpPr>
        <p:spPr>
          <a:xfrm>
            <a:off x="7226856" y="4976039"/>
            <a:ext cx="176451" cy="220623"/>
          </a:xfrm>
          <a:prstGeom prst="rect">
            <a:avLst/>
          </a:prstGeom>
          <a:noFill/>
          <a:ln/>
        </p:spPr>
        <p:txBody>
          <a:bodyPr wrap="none" lIns="0" tIns="0" rIns="0" bIns="0" rtlCol="0" anchor="t"/>
          <a:lstStyle/>
          <a:p>
            <a:pPr algn="ctr" indent="0" marL="0">
              <a:lnSpc>
                <a:spcPts val="1350"/>
              </a:lnSpc>
              <a:buNone/>
            </a:pPr>
            <a:r>
              <a:rPr lang="en-US" sz="1350" b="1" dirty="0">
                <a:solidFill>
                  <a:srgbClr val="E5E0DF"/>
                </a:solidFill>
                <a:latin typeface="Inter Bold" pitchFamily="34" charset="0"/>
                <a:ea typeface="Inter Bold" pitchFamily="34" charset="-122"/>
                <a:cs typeface="Inter Bold" pitchFamily="34" charset="-120"/>
              </a:rPr>
              <a:t>5</a:t>
            </a:r>
            <a:endParaRPr lang="en-US" sz="1350" dirty="0"/>
          </a:p>
        </p:txBody>
      </p:sp>
      <p:sp>
        <p:nvSpPr>
          <p:cNvPr id="27" name="Text 25"/>
          <p:cNvSpPr/>
          <p:nvPr/>
        </p:nvSpPr>
        <p:spPr>
          <a:xfrm>
            <a:off x="5255181" y="4994315"/>
            <a:ext cx="1471374" cy="183952"/>
          </a:xfrm>
          <a:prstGeom prst="rect">
            <a:avLst/>
          </a:prstGeom>
          <a:noFill/>
          <a:ln/>
        </p:spPr>
        <p:txBody>
          <a:bodyPr wrap="none" lIns="0" tIns="0" rIns="0" bIns="0" rtlCol="0" anchor="t"/>
          <a:lstStyle/>
          <a:p>
            <a:pPr algn="r" indent="0" marL="0">
              <a:lnSpc>
                <a:spcPts val="1400"/>
              </a:lnSpc>
              <a:buNone/>
            </a:pPr>
            <a:r>
              <a:rPr lang="en-US" sz="1150" b="1" dirty="0">
                <a:solidFill>
                  <a:srgbClr val="E5E0DF"/>
                </a:solidFill>
                <a:latin typeface="Inter Bold" pitchFamily="34" charset="0"/>
                <a:ea typeface="Inter Bold" pitchFamily="34" charset="-122"/>
                <a:cs typeface="Inter Bold" pitchFamily="34" charset="-120"/>
              </a:rPr>
              <a:t>Resolution</a:t>
            </a:r>
            <a:endParaRPr lang="en-US" sz="1150" dirty="0"/>
          </a:p>
        </p:txBody>
      </p:sp>
      <p:sp>
        <p:nvSpPr>
          <p:cNvPr id="28" name="Text 26"/>
          <p:cNvSpPr/>
          <p:nvPr/>
        </p:nvSpPr>
        <p:spPr>
          <a:xfrm>
            <a:off x="3060740" y="5248870"/>
            <a:ext cx="3665815" cy="1130141"/>
          </a:xfrm>
          <a:prstGeom prst="rect">
            <a:avLst/>
          </a:prstGeom>
          <a:noFill/>
          <a:ln/>
        </p:spPr>
        <p:txBody>
          <a:bodyPr wrap="square" lIns="0" tIns="0" rIns="0" bIns="0" rtlCol="0" anchor="t"/>
          <a:lstStyle/>
          <a:p>
            <a:pPr algn="r" indent="0" marL="0">
              <a:lnSpc>
                <a:spcPts val="1450"/>
              </a:lnSpc>
              <a:buNone/>
            </a:pPr>
            <a:r>
              <a:rPr lang="en-US" sz="900" b="1" dirty="0">
                <a:solidFill>
                  <a:srgbClr val="E5E0DF"/>
                </a:solidFill>
                <a:latin typeface="Inter" pitchFamily="34" charset="0"/>
                <a:ea typeface="Inter" pitchFamily="34" charset="-122"/>
                <a:cs typeface="Inter" pitchFamily="34" charset="-120"/>
              </a:rPr>
              <a:t>Informed Action:</a:t>
            </a:r>
            <a:pPr algn="r" indent="0" marL="0">
              <a:lnSpc>
                <a:spcPts val="1450"/>
              </a:lnSpc>
              <a:buNone/>
            </a:pPr>
            <a:r>
              <a:rPr lang="en-US" sz="900" dirty="0">
                <a:solidFill>
                  <a:srgbClr val="E5E0DF"/>
                </a:solidFill>
                <a:latin typeface="Inter" pitchFamily="34" charset="0"/>
                <a:ea typeface="Inter" pitchFamily="34" charset="-122"/>
                <a:cs typeface="Inter" pitchFamily="34" charset="-120"/>
              </a:rPr>
              <a:t> Armed with accurate legal information retrieved without surveillance exposure, Jane can make an informed decision about evidence collection strategies. She closes the terminal interface, restoring the weather facade and network connectivity. From the threat actor's perspective, Jane spent 45 seconds checking tomorrow's weather forecast. Nothing more.</a:t>
            </a:r>
            <a:endParaRPr lang="en-US" sz="900" dirty="0"/>
          </a:p>
        </p:txBody>
      </p:sp>
      <p:sp>
        <p:nvSpPr>
          <p:cNvPr id="29" name="Shape 27"/>
          <p:cNvSpPr/>
          <p:nvPr/>
        </p:nvSpPr>
        <p:spPr>
          <a:xfrm>
            <a:off x="3060740" y="6613207"/>
            <a:ext cx="8508802" cy="876776"/>
          </a:xfrm>
          <a:prstGeom prst="roundRect">
            <a:avLst>
              <a:gd name="adj" fmla="val 5639"/>
            </a:avLst>
          </a:prstGeom>
          <a:solidFill>
            <a:srgbClr val="0A004D"/>
          </a:solidFill>
          <a:ln/>
        </p:spPr>
      </p:sp>
      <p:pic>
        <p:nvPicPr>
          <p:cNvPr id="30" name="Image 0" descr="preencoded.png">    </p:cNvPr>
          <p:cNvPicPr>
            <a:picLocks noChangeAspect="1"/>
          </p:cNvPicPr>
          <p:nvPr/>
        </p:nvPicPr>
        <p:blipFill>
          <a:blip r:embed="rId1"/>
          <a:stretch>
            <a:fillRect/>
          </a:stretch>
        </p:blipFill>
        <p:spPr>
          <a:xfrm>
            <a:off x="3178373" y="6786801"/>
            <a:ext cx="147042" cy="117634"/>
          </a:xfrm>
          <a:prstGeom prst="rect">
            <a:avLst/>
          </a:prstGeom>
        </p:spPr>
      </p:pic>
      <p:sp>
        <p:nvSpPr>
          <p:cNvPr id="31" name="Text 28"/>
          <p:cNvSpPr/>
          <p:nvPr/>
        </p:nvSpPr>
        <p:spPr>
          <a:xfrm>
            <a:off x="3443049" y="6760250"/>
            <a:ext cx="8008858" cy="565071"/>
          </a:xfrm>
          <a:prstGeom prst="rect">
            <a:avLst/>
          </a:prstGeom>
          <a:noFill/>
          <a:ln/>
        </p:spPr>
        <p:txBody>
          <a:bodyPr wrap="square" lIns="0" tIns="0" rIns="0" bIns="0" rtlCol="0" anchor="t"/>
          <a:lstStyle/>
          <a:p>
            <a:pPr algn="l" indent="0" marL="0">
              <a:lnSpc>
                <a:spcPts val="1450"/>
              </a:lnSpc>
              <a:buNone/>
            </a:pPr>
            <a:r>
              <a:rPr lang="en-US" sz="900" b="1" dirty="0">
                <a:solidFill>
                  <a:srgbClr val="FFFFFF"/>
                </a:solidFill>
                <a:latin typeface="Inter" pitchFamily="34" charset="0"/>
                <a:ea typeface="Inter" pitchFamily="34" charset="-122"/>
                <a:cs typeface="Inter" pitchFamily="34" charset="-120"/>
              </a:rPr>
              <a:t>Operational Impact:</a:t>
            </a:r>
            <a:pPr algn="l" indent="0" marL="0">
              <a:lnSpc>
                <a:spcPts val="1450"/>
              </a:lnSpc>
              <a:buNone/>
            </a:pPr>
            <a:r>
              <a:rPr lang="en-US" sz="900" dirty="0">
                <a:solidFill>
                  <a:srgbClr val="FFFFFF"/>
                </a:solidFill>
                <a:latin typeface="Inter" pitchFamily="34" charset="0"/>
                <a:ea typeface="Inter" pitchFamily="34" charset="-122"/>
                <a:cs typeface="Inter" pitchFamily="34" charset="-120"/>
              </a:rPr>
              <a:t> This scenario demonstrates the core value proposition of offline intelligence. Jane received sophisticated legal guidance without generating any observable network traffic, search history entries, or cloud synchronization events. The interaction itself is invisible to surveillance infrastructure. This is not merely privacy—this is operational security in a hostile environment.</a:t>
            </a:r>
            <a:endParaRPr lang="en-US" sz="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728442" y="272891"/>
            <a:ext cx="5096470" cy="310158"/>
          </a:xfrm>
          <a:prstGeom prst="rect">
            <a:avLst/>
          </a:prstGeom>
          <a:noFill/>
          <a:ln/>
        </p:spPr>
        <p:txBody>
          <a:bodyPr wrap="none" lIns="0" tIns="0" rIns="0" bIns="0" rtlCol="0" anchor="t"/>
          <a:lstStyle/>
          <a:p>
            <a:pPr algn="l" indent="0" marL="0">
              <a:lnSpc>
                <a:spcPts val="2400"/>
              </a:lnSpc>
              <a:buNone/>
            </a:pPr>
            <a:r>
              <a:rPr lang="en-US" sz="1950" b="1" dirty="0">
                <a:solidFill>
                  <a:srgbClr val="FFFFFF"/>
                </a:solidFill>
                <a:latin typeface="Inter Bold" pitchFamily="34" charset="0"/>
                <a:ea typeface="Inter Bold" pitchFamily="34" charset="-122"/>
                <a:cs typeface="Inter Bold" pitchFamily="34" charset="-120"/>
              </a:rPr>
              <a:t>The Neural Core: Dual-Model Architecture</a:t>
            </a:r>
            <a:endParaRPr lang="en-US" sz="1950" dirty="0"/>
          </a:p>
        </p:txBody>
      </p:sp>
      <p:sp>
        <p:nvSpPr>
          <p:cNvPr id="3" name="Text 1"/>
          <p:cNvSpPr/>
          <p:nvPr/>
        </p:nvSpPr>
        <p:spPr>
          <a:xfrm>
            <a:off x="3728442" y="781407"/>
            <a:ext cx="7173397" cy="317183"/>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ECHO_SAFE deploys a specialized dual-model architecture optimized for the unique requirements of high-stakes, offline assistance. Rather than relying on a single general-purpose model, we implement two complementary AI systems, each quantized and fine-tuned for distinct operational roles.</a:t>
            </a:r>
            <a:endParaRPr lang="en-US" sz="750" dirty="0"/>
          </a:p>
        </p:txBody>
      </p:sp>
      <p:sp>
        <p:nvSpPr>
          <p:cNvPr id="4" name="Text 2"/>
          <p:cNvSpPr/>
          <p:nvPr/>
        </p:nvSpPr>
        <p:spPr>
          <a:xfrm>
            <a:off x="3728442" y="1309330"/>
            <a:ext cx="1662589" cy="185976"/>
          </a:xfrm>
          <a:prstGeom prst="rect">
            <a:avLst/>
          </a:prstGeom>
          <a:noFill/>
          <a:ln/>
        </p:spPr>
        <p:txBody>
          <a:bodyPr wrap="none" lIns="0" tIns="0" rIns="0" bIns="0" rtlCol="0" anchor="t"/>
          <a:lstStyle/>
          <a:p>
            <a:pPr algn="l" indent="0" marL="0">
              <a:lnSpc>
                <a:spcPts val="1450"/>
              </a:lnSpc>
              <a:buNone/>
            </a:pPr>
            <a:r>
              <a:rPr lang="en-US" sz="1150" b="1" dirty="0">
                <a:solidFill>
                  <a:srgbClr val="00FF41"/>
                </a:solidFill>
                <a:latin typeface="Inter Bold" pitchFamily="34" charset="0"/>
                <a:ea typeface="Inter Bold" pitchFamily="34" charset="-122"/>
                <a:cs typeface="Inter Bold" pitchFamily="34" charset="-120"/>
              </a:rPr>
              <a:t>Model 1: The Strategist</a:t>
            </a:r>
            <a:endParaRPr lang="en-US" sz="1150" dirty="0"/>
          </a:p>
        </p:txBody>
      </p:sp>
      <p:sp>
        <p:nvSpPr>
          <p:cNvPr id="5" name="Text 3"/>
          <p:cNvSpPr/>
          <p:nvPr/>
        </p:nvSpPr>
        <p:spPr>
          <a:xfrm>
            <a:off x="3728442" y="1534954"/>
            <a:ext cx="1918454" cy="155019"/>
          </a:xfrm>
          <a:prstGeom prst="rect">
            <a:avLst/>
          </a:prstGeom>
          <a:noFill/>
          <a:ln/>
        </p:spPr>
        <p:txBody>
          <a:bodyPr wrap="none" lIns="0" tIns="0" rIns="0" bIns="0" rtlCol="0" anchor="t"/>
          <a:lstStyle/>
          <a:p>
            <a:pPr algn="l" indent="0" marL="0">
              <a:lnSpc>
                <a:spcPts val="1200"/>
              </a:lnSpc>
              <a:buNone/>
            </a:pPr>
            <a:r>
              <a:rPr lang="en-US" sz="950" b="1" dirty="0">
                <a:solidFill>
                  <a:srgbClr val="FFFFFF"/>
                </a:solidFill>
                <a:latin typeface="Inter Bold" pitchFamily="34" charset="0"/>
                <a:ea typeface="Inter Bold" pitchFamily="34" charset="-122"/>
                <a:cs typeface="Inter Bold" pitchFamily="34" charset="-120"/>
              </a:rPr>
              <a:t>DeepSeek-R1-Distill-Qwen-1.5B</a:t>
            </a:r>
            <a:endParaRPr lang="en-US" sz="950" dirty="0"/>
          </a:p>
        </p:txBody>
      </p:sp>
      <p:sp>
        <p:nvSpPr>
          <p:cNvPr id="6" name="Text 4"/>
          <p:cNvSpPr/>
          <p:nvPr/>
        </p:nvSpPr>
        <p:spPr>
          <a:xfrm>
            <a:off x="3728442" y="1789152"/>
            <a:ext cx="3465671" cy="317183"/>
          </a:xfrm>
          <a:prstGeom prst="rect">
            <a:avLst/>
          </a:prstGeom>
          <a:noFill/>
          <a:ln/>
        </p:spPr>
        <p:txBody>
          <a:bodyPr wrap="square" lIns="0" tIns="0" rIns="0" bIns="0" rtlCol="0" anchor="t"/>
          <a:lstStyle/>
          <a:p>
            <a:pPr algn="l" indent="0" marL="0">
              <a:lnSpc>
                <a:spcPts val="1250"/>
              </a:lnSpc>
              <a:buNone/>
            </a:pPr>
            <a:r>
              <a:rPr lang="en-US" sz="750" b="1" dirty="0">
                <a:solidFill>
                  <a:srgbClr val="E5E0DF"/>
                </a:solidFill>
                <a:latin typeface="Inter" pitchFamily="34" charset="0"/>
                <a:ea typeface="Inter" pitchFamily="34" charset="-122"/>
                <a:cs typeface="Inter" pitchFamily="34" charset="-120"/>
              </a:rPr>
              <a:t>Primary Role:</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Legal reasoning, safety protocol planning, and factual information retrieval.</a:t>
            </a:r>
            <a:endParaRPr lang="en-US" sz="750" dirty="0"/>
          </a:p>
        </p:txBody>
      </p:sp>
      <p:sp>
        <p:nvSpPr>
          <p:cNvPr id="7" name="Text 5"/>
          <p:cNvSpPr/>
          <p:nvPr/>
        </p:nvSpPr>
        <p:spPr>
          <a:xfrm>
            <a:off x="3728442" y="2195632"/>
            <a:ext cx="3465671" cy="951548"/>
          </a:xfrm>
          <a:prstGeom prst="rect">
            <a:avLst/>
          </a:prstGeom>
          <a:noFill/>
          <a:ln/>
        </p:spPr>
        <p:txBody>
          <a:bodyPr wrap="square" lIns="0" tIns="0" rIns="0" bIns="0" rtlCol="0" anchor="t"/>
          <a:lstStyle/>
          <a:p>
            <a:pPr algn="l" indent="0" marL="0">
              <a:lnSpc>
                <a:spcPts val="1250"/>
              </a:lnSpc>
              <a:buNone/>
            </a:pPr>
            <a:r>
              <a:rPr lang="en-US" sz="750" b="1" dirty="0">
                <a:solidFill>
                  <a:srgbClr val="E5E0DF"/>
                </a:solidFill>
                <a:latin typeface="Inter" pitchFamily="34" charset="0"/>
                <a:ea typeface="Inter" pitchFamily="34" charset="-122"/>
                <a:cs typeface="Inter" pitchFamily="34" charset="-120"/>
              </a:rPr>
              <a:t>Technical Justification:</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DeepSeek demonstrates measurably superior chain-of-thought (CoT) reasoning capabilities compared to Llama models in logic-heavy benchmark evaluations. This cognitive architecture excels at parsing complex conditional logic—precisely what's required when interpreting state-specific legal statutes, consent laws, and procedural requirements.</a:t>
            </a:r>
            <a:endParaRPr lang="en-US" sz="750" dirty="0"/>
          </a:p>
        </p:txBody>
      </p:sp>
      <p:sp>
        <p:nvSpPr>
          <p:cNvPr id="8" name="Text 6"/>
          <p:cNvSpPr/>
          <p:nvPr/>
        </p:nvSpPr>
        <p:spPr>
          <a:xfrm>
            <a:off x="3728442" y="3236476"/>
            <a:ext cx="3465671" cy="317183"/>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The Strategist operates against a Retrieval-Augmented Generation (RAG) vector database containing:</a:t>
            </a:r>
            <a:endParaRPr lang="en-US" sz="750" dirty="0"/>
          </a:p>
        </p:txBody>
      </p:sp>
      <p:sp>
        <p:nvSpPr>
          <p:cNvPr id="9" name="Text 7"/>
          <p:cNvSpPr/>
          <p:nvPr/>
        </p:nvSpPr>
        <p:spPr>
          <a:xfrm>
            <a:off x="3728442" y="3642955"/>
            <a:ext cx="3465671" cy="317183"/>
          </a:xfrm>
          <a:prstGeom prst="rect">
            <a:avLst/>
          </a:prstGeom>
          <a:noFill/>
          <a:ln/>
        </p:spPr>
        <p:txBody>
          <a:bodyPr wrap="square" lIns="0" tIns="0" rIns="0" bIns="0" rtlCol="0" anchor="t"/>
          <a:lstStyle/>
          <a:p>
            <a:pPr algn="l" marL="342900" indent="-342900">
              <a:lnSpc>
                <a:spcPts val="1250"/>
              </a:lnSpc>
              <a:buSzPct val="100000"/>
              <a:buChar char="•"/>
            </a:pPr>
            <a:r>
              <a:rPr lang="en-US" sz="750" dirty="0">
                <a:solidFill>
                  <a:srgbClr val="E5E0DF"/>
                </a:solidFill>
                <a:latin typeface="Inter" pitchFamily="34" charset="0"/>
                <a:ea typeface="Inter" pitchFamily="34" charset="-122"/>
                <a:cs typeface="Inter" pitchFamily="34" charset="-120"/>
              </a:rPr>
              <a:t>State-by-state domestic violence statutes and protection order procedures</a:t>
            </a:r>
            <a:endParaRPr lang="en-US" sz="750" dirty="0"/>
          </a:p>
        </p:txBody>
      </p:sp>
      <p:sp>
        <p:nvSpPr>
          <p:cNvPr id="10" name="Text 8"/>
          <p:cNvSpPr/>
          <p:nvPr/>
        </p:nvSpPr>
        <p:spPr>
          <a:xfrm>
            <a:off x="3728442" y="3994785"/>
            <a:ext cx="3465671" cy="158591"/>
          </a:xfrm>
          <a:prstGeom prst="rect">
            <a:avLst/>
          </a:prstGeom>
          <a:noFill/>
          <a:ln/>
        </p:spPr>
        <p:txBody>
          <a:bodyPr wrap="none" lIns="0" tIns="0" rIns="0" bIns="0" rtlCol="0" anchor="t"/>
          <a:lstStyle/>
          <a:p>
            <a:pPr algn="l" marL="342900" indent="-342900">
              <a:lnSpc>
                <a:spcPts val="1250"/>
              </a:lnSpc>
              <a:buSzPct val="100000"/>
              <a:buChar char="•"/>
            </a:pPr>
            <a:r>
              <a:rPr lang="en-US" sz="750" dirty="0">
                <a:solidFill>
                  <a:srgbClr val="E5E0DF"/>
                </a:solidFill>
                <a:latin typeface="Inter" pitchFamily="34" charset="0"/>
                <a:ea typeface="Inter" pitchFamily="34" charset="-122"/>
                <a:cs typeface="Inter" pitchFamily="34" charset="-120"/>
              </a:rPr>
              <a:t>Audio/video recording consent laws with jurisdictional exceptions</a:t>
            </a:r>
            <a:endParaRPr lang="en-US" sz="750" dirty="0"/>
          </a:p>
        </p:txBody>
      </p:sp>
      <p:sp>
        <p:nvSpPr>
          <p:cNvPr id="11" name="Text 9"/>
          <p:cNvSpPr/>
          <p:nvPr/>
        </p:nvSpPr>
        <p:spPr>
          <a:xfrm>
            <a:off x="3728442" y="4188023"/>
            <a:ext cx="3465671" cy="317183"/>
          </a:xfrm>
          <a:prstGeom prst="rect">
            <a:avLst/>
          </a:prstGeom>
          <a:noFill/>
          <a:ln/>
        </p:spPr>
        <p:txBody>
          <a:bodyPr wrap="square" lIns="0" tIns="0" rIns="0" bIns="0" rtlCol="0" anchor="t"/>
          <a:lstStyle/>
          <a:p>
            <a:pPr algn="l" marL="342900" indent="-342900">
              <a:lnSpc>
                <a:spcPts val="1250"/>
              </a:lnSpc>
              <a:buSzPct val="100000"/>
              <a:buChar char="•"/>
            </a:pPr>
            <a:r>
              <a:rPr lang="en-US" sz="750" dirty="0">
                <a:solidFill>
                  <a:srgbClr val="E5E0DF"/>
                </a:solidFill>
                <a:latin typeface="Inter" pitchFamily="34" charset="0"/>
                <a:ea typeface="Inter" pitchFamily="34" charset="-122"/>
                <a:cs typeface="Inter" pitchFamily="34" charset="-120"/>
              </a:rPr>
              <a:t>Emergency safety planning protocols from domestic violence advocacy organizations</a:t>
            </a:r>
            <a:endParaRPr lang="en-US" sz="750" dirty="0"/>
          </a:p>
        </p:txBody>
      </p:sp>
      <p:sp>
        <p:nvSpPr>
          <p:cNvPr id="12" name="Text 10"/>
          <p:cNvSpPr/>
          <p:nvPr/>
        </p:nvSpPr>
        <p:spPr>
          <a:xfrm>
            <a:off x="3728442" y="4539853"/>
            <a:ext cx="3465671" cy="158591"/>
          </a:xfrm>
          <a:prstGeom prst="rect">
            <a:avLst/>
          </a:prstGeom>
          <a:noFill/>
          <a:ln/>
        </p:spPr>
        <p:txBody>
          <a:bodyPr wrap="none" lIns="0" tIns="0" rIns="0" bIns="0" rtlCol="0" anchor="t"/>
          <a:lstStyle/>
          <a:p>
            <a:pPr algn="l" marL="342900" indent="-342900">
              <a:lnSpc>
                <a:spcPts val="1250"/>
              </a:lnSpc>
              <a:buSzPct val="100000"/>
              <a:buChar char="•"/>
            </a:pPr>
            <a:r>
              <a:rPr lang="en-US" sz="750" dirty="0">
                <a:solidFill>
                  <a:srgbClr val="E5E0DF"/>
                </a:solidFill>
                <a:latin typeface="Inter" pitchFamily="34" charset="0"/>
                <a:ea typeface="Inter" pitchFamily="34" charset="-122"/>
                <a:cs typeface="Inter" pitchFamily="34" charset="-120"/>
              </a:rPr>
              <a:t>Legal aid contact information and procedural guidance</a:t>
            </a:r>
            <a:endParaRPr lang="en-US" sz="750" dirty="0"/>
          </a:p>
        </p:txBody>
      </p:sp>
      <p:sp>
        <p:nvSpPr>
          <p:cNvPr id="13" name="Text 11"/>
          <p:cNvSpPr/>
          <p:nvPr/>
        </p:nvSpPr>
        <p:spPr>
          <a:xfrm>
            <a:off x="3728442" y="4787741"/>
            <a:ext cx="3465671" cy="475774"/>
          </a:xfrm>
          <a:prstGeom prst="rect">
            <a:avLst/>
          </a:prstGeom>
          <a:noFill/>
          <a:ln/>
        </p:spPr>
        <p:txBody>
          <a:bodyPr wrap="square" lIns="0" tIns="0" rIns="0" bIns="0" rtlCol="0" anchor="t"/>
          <a:lstStyle/>
          <a:p>
            <a:pPr algn="l" indent="0" marL="0">
              <a:lnSpc>
                <a:spcPts val="1250"/>
              </a:lnSpc>
              <a:buNone/>
            </a:pPr>
            <a:r>
              <a:rPr lang="en-US" sz="750" b="1" dirty="0">
                <a:solidFill>
                  <a:srgbClr val="E5E0DF"/>
                </a:solidFill>
                <a:latin typeface="Inter" pitchFamily="34" charset="0"/>
                <a:ea typeface="Inter" pitchFamily="34" charset="-122"/>
                <a:cs typeface="Inter" pitchFamily="34" charset="-120"/>
              </a:rPr>
              <a:t>Quantization Strategy:</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4-bit GGUF quantization maintains reasoning fidelity while reducing model size to 950MB, enabling rapid initialization and low-memory operation on mid-range mobile hardware.</a:t>
            </a:r>
            <a:endParaRPr lang="en-US" sz="750" dirty="0"/>
          </a:p>
        </p:txBody>
      </p:sp>
      <p:sp>
        <p:nvSpPr>
          <p:cNvPr id="14" name="Text 12"/>
          <p:cNvSpPr/>
          <p:nvPr/>
        </p:nvSpPr>
        <p:spPr>
          <a:xfrm>
            <a:off x="7443668" y="1309330"/>
            <a:ext cx="1817013" cy="185976"/>
          </a:xfrm>
          <a:prstGeom prst="rect">
            <a:avLst/>
          </a:prstGeom>
          <a:noFill/>
          <a:ln/>
        </p:spPr>
        <p:txBody>
          <a:bodyPr wrap="none" lIns="0" tIns="0" rIns="0" bIns="0" rtlCol="0" anchor="t"/>
          <a:lstStyle/>
          <a:p>
            <a:pPr algn="l" indent="0" marL="0">
              <a:lnSpc>
                <a:spcPts val="1450"/>
              </a:lnSpc>
              <a:buNone/>
            </a:pPr>
            <a:r>
              <a:rPr lang="en-US" sz="1150" b="1" dirty="0">
                <a:solidFill>
                  <a:srgbClr val="00FFFF"/>
                </a:solidFill>
                <a:latin typeface="Inter Bold" pitchFamily="34" charset="0"/>
                <a:ea typeface="Inter Bold" pitchFamily="34" charset="-122"/>
                <a:cs typeface="Inter Bold" pitchFamily="34" charset="-120"/>
              </a:rPr>
              <a:t>Model 2: The Companion</a:t>
            </a:r>
            <a:endParaRPr lang="en-US" sz="1150" dirty="0"/>
          </a:p>
        </p:txBody>
      </p:sp>
      <p:sp>
        <p:nvSpPr>
          <p:cNvPr id="15" name="Text 13"/>
          <p:cNvSpPr/>
          <p:nvPr/>
        </p:nvSpPr>
        <p:spPr>
          <a:xfrm>
            <a:off x="7443668" y="1534954"/>
            <a:ext cx="1794034" cy="155019"/>
          </a:xfrm>
          <a:prstGeom prst="rect">
            <a:avLst/>
          </a:prstGeom>
          <a:noFill/>
          <a:ln/>
        </p:spPr>
        <p:txBody>
          <a:bodyPr wrap="none" lIns="0" tIns="0" rIns="0" bIns="0" rtlCol="0" anchor="t"/>
          <a:lstStyle/>
          <a:p>
            <a:pPr algn="l" indent="0" marL="0">
              <a:lnSpc>
                <a:spcPts val="1200"/>
              </a:lnSpc>
              <a:buNone/>
            </a:pPr>
            <a:r>
              <a:rPr lang="en-US" sz="950" b="1" dirty="0">
                <a:solidFill>
                  <a:srgbClr val="FFFFFF"/>
                </a:solidFill>
                <a:latin typeface="Inter Bold" pitchFamily="34" charset="0"/>
                <a:ea typeface="Inter Bold" pitchFamily="34" charset="-122"/>
                <a:cs typeface="Inter Bold" pitchFamily="34" charset="-120"/>
              </a:rPr>
              <a:t>Llama-3-8B (4-bit Quantized)</a:t>
            </a:r>
            <a:endParaRPr lang="en-US" sz="950" dirty="0"/>
          </a:p>
        </p:txBody>
      </p:sp>
      <p:sp>
        <p:nvSpPr>
          <p:cNvPr id="16" name="Text 14"/>
          <p:cNvSpPr/>
          <p:nvPr/>
        </p:nvSpPr>
        <p:spPr>
          <a:xfrm>
            <a:off x="7443668" y="1789152"/>
            <a:ext cx="3465671" cy="317183"/>
          </a:xfrm>
          <a:prstGeom prst="rect">
            <a:avLst/>
          </a:prstGeom>
          <a:noFill/>
          <a:ln/>
        </p:spPr>
        <p:txBody>
          <a:bodyPr wrap="square" lIns="0" tIns="0" rIns="0" bIns="0" rtlCol="0" anchor="t"/>
          <a:lstStyle/>
          <a:p>
            <a:pPr algn="l" indent="0" marL="0">
              <a:lnSpc>
                <a:spcPts val="1250"/>
              </a:lnSpc>
              <a:buNone/>
            </a:pPr>
            <a:r>
              <a:rPr lang="en-US" sz="750" b="1" dirty="0">
                <a:solidFill>
                  <a:srgbClr val="E5E0DF"/>
                </a:solidFill>
                <a:latin typeface="Inter" pitchFamily="34" charset="0"/>
                <a:ea typeface="Inter" pitchFamily="34" charset="-122"/>
                <a:cs typeface="Inter" pitchFamily="34" charset="-120"/>
              </a:rPr>
              <a:t>Primary Role:</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Emotional de-escalation, crisis support, and reflective journaling assistance.</a:t>
            </a:r>
            <a:endParaRPr lang="en-US" sz="750" dirty="0"/>
          </a:p>
        </p:txBody>
      </p:sp>
      <p:sp>
        <p:nvSpPr>
          <p:cNvPr id="17" name="Text 15"/>
          <p:cNvSpPr/>
          <p:nvPr/>
        </p:nvSpPr>
        <p:spPr>
          <a:xfrm>
            <a:off x="7443668" y="2195632"/>
            <a:ext cx="3465671" cy="951548"/>
          </a:xfrm>
          <a:prstGeom prst="rect">
            <a:avLst/>
          </a:prstGeom>
          <a:noFill/>
          <a:ln/>
        </p:spPr>
        <p:txBody>
          <a:bodyPr wrap="square" lIns="0" tIns="0" rIns="0" bIns="0" rtlCol="0" anchor="t"/>
          <a:lstStyle/>
          <a:p>
            <a:pPr algn="l" indent="0" marL="0">
              <a:lnSpc>
                <a:spcPts val="1250"/>
              </a:lnSpc>
              <a:buNone/>
            </a:pPr>
            <a:r>
              <a:rPr lang="en-US" sz="750" b="1" dirty="0">
                <a:solidFill>
                  <a:srgbClr val="E5E0DF"/>
                </a:solidFill>
                <a:latin typeface="Inter" pitchFamily="34" charset="0"/>
                <a:ea typeface="Inter" pitchFamily="34" charset="-122"/>
                <a:cs typeface="Inter" pitchFamily="34" charset="-120"/>
              </a:rPr>
              <a:t>Technical Justification:</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Llama 3 exhibits higher linguistic nuance and empathetic response generation compared to task-focused models. When users need emotional support—processing trauma, managing acute anxiety, or simply having a safe space to articulate their situation—the Companion provides psychologically-informed, non-judgmental interaction.</a:t>
            </a:r>
            <a:endParaRPr lang="en-US" sz="750" dirty="0"/>
          </a:p>
        </p:txBody>
      </p:sp>
      <p:sp>
        <p:nvSpPr>
          <p:cNvPr id="18" name="Text 16"/>
          <p:cNvSpPr/>
          <p:nvPr/>
        </p:nvSpPr>
        <p:spPr>
          <a:xfrm>
            <a:off x="7443668" y="3236476"/>
            <a:ext cx="3465671" cy="634365"/>
          </a:xfrm>
          <a:prstGeom prst="rect">
            <a:avLst/>
          </a:prstGeom>
          <a:noFill/>
          <a:ln/>
        </p:spPr>
        <p:txBody>
          <a:bodyPr wrap="square" lIns="0" tIns="0" rIns="0" bIns="0" rtlCol="0" anchor="t"/>
          <a:lstStyle/>
          <a:p>
            <a:pPr algn="l" indent="0" marL="0">
              <a:lnSpc>
                <a:spcPts val="1250"/>
              </a:lnSpc>
              <a:buNone/>
            </a:pPr>
            <a:r>
              <a:rPr lang="en-US" sz="750" dirty="0">
                <a:solidFill>
                  <a:srgbClr val="E5E0DF"/>
                </a:solidFill>
                <a:latin typeface="Inter" pitchFamily="34" charset="0"/>
                <a:ea typeface="Inter" pitchFamily="34" charset="-122"/>
                <a:cs typeface="Inter" pitchFamily="34" charset="-120"/>
              </a:rPr>
              <a:t>The Companion is trained on crisis counseling methodologies and trauma-informed communication frameworks. It recognizes indicators of acute distress and can guide users through grounding techniques, safety assessment protocols, and emotional regulation strategies.</a:t>
            </a:r>
            <a:endParaRPr lang="en-US" sz="750" dirty="0"/>
          </a:p>
        </p:txBody>
      </p:sp>
      <p:sp>
        <p:nvSpPr>
          <p:cNvPr id="19" name="Text 17"/>
          <p:cNvSpPr/>
          <p:nvPr/>
        </p:nvSpPr>
        <p:spPr>
          <a:xfrm>
            <a:off x="7443668" y="3960138"/>
            <a:ext cx="3465671" cy="634365"/>
          </a:xfrm>
          <a:prstGeom prst="rect">
            <a:avLst/>
          </a:prstGeom>
          <a:noFill/>
          <a:ln/>
        </p:spPr>
        <p:txBody>
          <a:bodyPr wrap="square" lIns="0" tIns="0" rIns="0" bIns="0" rtlCol="0" anchor="t"/>
          <a:lstStyle/>
          <a:p>
            <a:pPr algn="l" indent="0" marL="0">
              <a:lnSpc>
                <a:spcPts val="1250"/>
              </a:lnSpc>
              <a:buNone/>
            </a:pPr>
            <a:r>
              <a:rPr lang="en-US" sz="750" b="1" dirty="0">
                <a:solidFill>
                  <a:srgbClr val="E5E0DF"/>
                </a:solidFill>
                <a:latin typeface="Inter" pitchFamily="34" charset="0"/>
                <a:ea typeface="Inter" pitchFamily="34" charset="-122"/>
                <a:cs typeface="Inter" pitchFamily="34" charset="-120"/>
              </a:rPr>
              <a:t>Operational Boundaries:</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The Companion explicitly does not provide medical or psychiatric diagnoses. It serves as a stabilizing presence—a way to process experiences and emotions when human support is inaccessible due to surveillance constraints.</a:t>
            </a:r>
            <a:endParaRPr lang="en-US" sz="750" dirty="0"/>
          </a:p>
        </p:txBody>
      </p:sp>
      <p:sp>
        <p:nvSpPr>
          <p:cNvPr id="20" name="Text 18"/>
          <p:cNvSpPr/>
          <p:nvPr/>
        </p:nvSpPr>
        <p:spPr>
          <a:xfrm>
            <a:off x="7443668" y="4683800"/>
            <a:ext cx="3465671" cy="475774"/>
          </a:xfrm>
          <a:prstGeom prst="rect">
            <a:avLst/>
          </a:prstGeom>
          <a:noFill/>
          <a:ln/>
        </p:spPr>
        <p:txBody>
          <a:bodyPr wrap="square" lIns="0" tIns="0" rIns="0" bIns="0" rtlCol="0" anchor="t"/>
          <a:lstStyle/>
          <a:p>
            <a:pPr algn="l" indent="0" marL="0">
              <a:lnSpc>
                <a:spcPts val="1250"/>
              </a:lnSpc>
              <a:buNone/>
            </a:pPr>
            <a:r>
              <a:rPr lang="en-US" sz="750" b="1" dirty="0">
                <a:solidFill>
                  <a:srgbClr val="E5E0DF"/>
                </a:solidFill>
                <a:latin typeface="Inter" pitchFamily="34" charset="0"/>
                <a:ea typeface="Inter" pitchFamily="34" charset="-122"/>
                <a:cs typeface="Inter" pitchFamily="34" charset="-120"/>
              </a:rPr>
              <a:t>Quantization Strategy:</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4-bit optimization reduces the 8B parameter model to approximately 4.5GB, balancing conversational quality with device compatibility.</a:t>
            </a:r>
            <a:endParaRPr lang="en-US" sz="750" dirty="0"/>
          </a:p>
        </p:txBody>
      </p:sp>
      <p:sp>
        <p:nvSpPr>
          <p:cNvPr id="21" name="Text 19"/>
          <p:cNvSpPr/>
          <p:nvPr/>
        </p:nvSpPr>
        <p:spPr>
          <a:xfrm>
            <a:off x="4272320" y="6109335"/>
            <a:ext cx="1220510" cy="248007"/>
          </a:xfrm>
          <a:prstGeom prst="rect">
            <a:avLst/>
          </a:prstGeom>
          <a:noFill/>
          <a:ln/>
        </p:spPr>
        <p:txBody>
          <a:bodyPr wrap="none" lIns="0" tIns="0" rIns="0" bIns="0" rtlCol="0" anchor="t"/>
          <a:lstStyle/>
          <a:p>
            <a:pPr algn="ctr" indent="0" marL="0">
              <a:lnSpc>
                <a:spcPts val="1950"/>
              </a:lnSpc>
              <a:buNone/>
            </a:pPr>
            <a:r>
              <a:rPr lang="en-US" sz="1950" b="1" dirty="0">
                <a:solidFill>
                  <a:srgbClr val="E5E0DF"/>
                </a:solidFill>
                <a:latin typeface="Inter Bold" pitchFamily="34" charset="0"/>
                <a:ea typeface="Inter Bold" pitchFamily="34" charset="-122"/>
                <a:cs typeface="Inter Bold" pitchFamily="34" charset="-120"/>
              </a:rPr>
              <a:t>950MB</a:t>
            </a:r>
            <a:endParaRPr lang="en-US" sz="1950" dirty="0"/>
          </a:p>
        </p:txBody>
      </p:sp>
      <p:pic>
        <p:nvPicPr>
          <p:cNvPr id="22" name="Image 0" descr="preencoded.png">    </p:cNvPr>
          <p:cNvPicPr>
            <a:picLocks noChangeAspect="1"/>
          </p:cNvPicPr>
          <p:nvPr/>
        </p:nvPicPr>
        <p:blipFill>
          <a:blip r:embed="rId1"/>
          <a:stretch>
            <a:fillRect/>
          </a:stretch>
        </p:blipFill>
        <p:spPr>
          <a:xfrm>
            <a:off x="4138374" y="5489138"/>
            <a:ext cx="1488519" cy="1488519"/>
          </a:xfrm>
          <a:prstGeom prst="rect">
            <a:avLst/>
          </a:prstGeom>
        </p:spPr>
      </p:pic>
      <p:sp>
        <p:nvSpPr>
          <p:cNvPr id="23" name="Text 20"/>
          <p:cNvSpPr/>
          <p:nvPr/>
        </p:nvSpPr>
        <p:spPr>
          <a:xfrm>
            <a:off x="4240173" y="7101602"/>
            <a:ext cx="1284923" cy="155019"/>
          </a:xfrm>
          <a:prstGeom prst="rect">
            <a:avLst/>
          </a:prstGeom>
          <a:noFill/>
          <a:ln/>
        </p:spPr>
        <p:txBody>
          <a:bodyPr wrap="none" lIns="0" tIns="0" rIns="0" bIns="0" rtlCol="0" anchor="t"/>
          <a:lstStyle/>
          <a:p>
            <a:pPr algn="ctr" indent="0" marL="0">
              <a:lnSpc>
                <a:spcPts val="1200"/>
              </a:lnSpc>
              <a:buNone/>
            </a:pPr>
            <a:r>
              <a:rPr lang="en-US" sz="950" b="1" dirty="0">
                <a:solidFill>
                  <a:srgbClr val="E5E0DF"/>
                </a:solidFill>
                <a:latin typeface="Inter Bold" pitchFamily="34" charset="0"/>
                <a:ea typeface="Inter Bold" pitchFamily="34" charset="-122"/>
                <a:cs typeface="Inter Bold" pitchFamily="34" charset="-120"/>
              </a:rPr>
              <a:t>Strategist Model Size</a:t>
            </a:r>
            <a:endParaRPr lang="en-US" sz="950" dirty="0"/>
          </a:p>
        </p:txBody>
      </p:sp>
      <p:sp>
        <p:nvSpPr>
          <p:cNvPr id="24" name="Text 21"/>
          <p:cNvSpPr/>
          <p:nvPr/>
        </p:nvSpPr>
        <p:spPr>
          <a:xfrm>
            <a:off x="3728442" y="7316153"/>
            <a:ext cx="2308503" cy="317183"/>
          </a:xfrm>
          <a:prstGeom prst="rect">
            <a:avLst/>
          </a:prstGeom>
          <a:noFill/>
          <a:ln/>
        </p:spPr>
        <p:txBody>
          <a:bodyPr wrap="square" lIns="0" tIns="0" rIns="0" bIns="0" rtlCol="0" anchor="t"/>
          <a:lstStyle/>
          <a:p>
            <a:pPr algn="ctr" indent="0" marL="0">
              <a:lnSpc>
                <a:spcPts val="1250"/>
              </a:lnSpc>
              <a:buNone/>
            </a:pPr>
            <a:r>
              <a:rPr lang="en-US" sz="750" dirty="0">
                <a:solidFill>
                  <a:srgbClr val="E5E0DF"/>
                </a:solidFill>
                <a:latin typeface="Inter" pitchFamily="34" charset="0"/>
                <a:ea typeface="Inter" pitchFamily="34" charset="-122"/>
                <a:cs typeface="Inter" pitchFamily="34" charset="-120"/>
              </a:rPr>
              <a:t>DeepSeek reasoning engine optimized for legal/safety queries</a:t>
            </a:r>
            <a:endParaRPr lang="en-US" sz="750" dirty="0"/>
          </a:p>
        </p:txBody>
      </p:sp>
      <p:sp>
        <p:nvSpPr>
          <p:cNvPr id="25" name="Text 22"/>
          <p:cNvSpPr/>
          <p:nvPr/>
        </p:nvSpPr>
        <p:spPr>
          <a:xfrm>
            <a:off x="6704767" y="6109335"/>
            <a:ext cx="1220510" cy="248007"/>
          </a:xfrm>
          <a:prstGeom prst="rect">
            <a:avLst/>
          </a:prstGeom>
          <a:noFill/>
          <a:ln/>
        </p:spPr>
        <p:txBody>
          <a:bodyPr wrap="none" lIns="0" tIns="0" rIns="0" bIns="0" rtlCol="0" anchor="t"/>
          <a:lstStyle/>
          <a:p>
            <a:pPr algn="ctr" indent="0" marL="0">
              <a:lnSpc>
                <a:spcPts val="1950"/>
              </a:lnSpc>
              <a:buNone/>
            </a:pPr>
            <a:r>
              <a:rPr lang="en-US" sz="1950" b="1" dirty="0">
                <a:solidFill>
                  <a:srgbClr val="E5E0DF"/>
                </a:solidFill>
                <a:latin typeface="Inter Bold" pitchFamily="34" charset="0"/>
                <a:ea typeface="Inter Bold" pitchFamily="34" charset="-122"/>
                <a:cs typeface="Inter Bold" pitchFamily="34" charset="-120"/>
              </a:rPr>
              <a:t>4.5GB</a:t>
            </a:r>
            <a:endParaRPr lang="en-US" sz="1950" dirty="0"/>
          </a:p>
        </p:txBody>
      </p:sp>
      <p:pic>
        <p:nvPicPr>
          <p:cNvPr id="26" name="Image 1" descr="preencoded.png">    </p:cNvPr>
          <p:cNvPicPr>
            <a:picLocks noChangeAspect="1"/>
          </p:cNvPicPr>
          <p:nvPr/>
        </p:nvPicPr>
        <p:blipFill>
          <a:blip r:embed="rId2"/>
          <a:stretch>
            <a:fillRect/>
          </a:stretch>
        </p:blipFill>
        <p:spPr>
          <a:xfrm>
            <a:off x="6570821" y="5489138"/>
            <a:ext cx="1488519" cy="1488519"/>
          </a:xfrm>
          <a:prstGeom prst="rect">
            <a:avLst/>
          </a:prstGeom>
        </p:spPr>
      </p:pic>
      <p:sp>
        <p:nvSpPr>
          <p:cNvPr id="27" name="Text 23"/>
          <p:cNvSpPr/>
          <p:nvPr/>
        </p:nvSpPr>
        <p:spPr>
          <a:xfrm>
            <a:off x="6620708" y="7101602"/>
            <a:ext cx="1388864" cy="155019"/>
          </a:xfrm>
          <a:prstGeom prst="rect">
            <a:avLst/>
          </a:prstGeom>
          <a:noFill/>
          <a:ln/>
        </p:spPr>
        <p:txBody>
          <a:bodyPr wrap="none" lIns="0" tIns="0" rIns="0" bIns="0" rtlCol="0" anchor="t"/>
          <a:lstStyle/>
          <a:p>
            <a:pPr algn="ctr" indent="0" marL="0">
              <a:lnSpc>
                <a:spcPts val="1200"/>
              </a:lnSpc>
              <a:buNone/>
            </a:pPr>
            <a:r>
              <a:rPr lang="en-US" sz="950" b="1" dirty="0">
                <a:solidFill>
                  <a:srgbClr val="E5E0DF"/>
                </a:solidFill>
                <a:latin typeface="Inter Bold" pitchFamily="34" charset="0"/>
                <a:ea typeface="Inter Bold" pitchFamily="34" charset="-122"/>
                <a:cs typeface="Inter Bold" pitchFamily="34" charset="-120"/>
              </a:rPr>
              <a:t>Companion Model Size</a:t>
            </a:r>
            <a:endParaRPr lang="en-US" sz="950" dirty="0"/>
          </a:p>
        </p:txBody>
      </p:sp>
      <p:sp>
        <p:nvSpPr>
          <p:cNvPr id="28" name="Text 24"/>
          <p:cNvSpPr/>
          <p:nvPr/>
        </p:nvSpPr>
        <p:spPr>
          <a:xfrm>
            <a:off x="6160889" y="7316153"/>
            <a:ext cx="2308503" cy="317183"/>
          </a:xfrm>
          <a:prstGeom prst="rect">
            <a:avLst/>
          </a:prstGeom>
          <a:noFill/>
          <a:ln/>
        </p:spPr>
        <p:txBody>
          <a:bodyPr wrap="square" lIns="0" tIns="0" rIns="0" bIns="0" rtlCol="0" anchor="t"/>
          <a:lstStyle/>
          <a:p>
            <a:pPr algn="ctr" indent="0" marL="0">
              <a:lnSpc>
                <a:spcPts val="1250"/>
              </a:lnSpc>
              <a:buNone/>
            </a:pPr>
            <a:r>
              <a:rPr lang="en-US" sz="750" dirty="0">
                <a:solidFill>
                  <a:srgbClr val="E5E0DF"/>
                </a:solidFill>
                <a:latin typeface="Inter" pitchFamily="34" charset="0"/>
                <a:ea typeface="Inter" pitchFamily="34" charset="-122"/>
                <a:cs typeface="Inter" pitchFamily="34" charset="-120"/>
              </a:rPr>
              <a:t>Llama-3 empathy engine for emotional support and journaling</a:t>
            </a:r>
            <a:endParaRPr lang="en-US" sz="750" dirty="0"/>
          </a:p>
        </p:txBody>
      </p:sp>
      <p:sp>
        <p:nvSpPr>
          <p:cNvPr id="29" name="Text 25"/>
          <p:cNvSpPr/>
          <p:nvPr/>
        </p:nvSpPr>
        <p:spPr>
          <a:xfrm>
            <a:off x="9137213" y="6109335"/>
            <a:ext cx="1220510" cy="248007"/>
          </a:xfrm>
          <a:prstGeom prst="rect">
            <a:avLst/>
          </a:prstGeom>
          <a:noFill/>
          <a:ln/>
        </p:spPr>
        <p:txBody>
          <a:bodyPr wrap="none" lIns="0" tIns="0" rIns="0" bIns="0" rtlCol="0" anchor="t"/>
          <a:lstStyle/>
          <a:p>
            <a:pPr algn="ctr" indent="0" marL="0">
              <a:lnSpc>
                <a:spcPts val="1950"/>
              </a:lnSpc>
              <a:buNone/>
            </a:pPr>
            <a:r>
              <a:rPr lang="en-US" sz="1950" b="1" dirty="0">
                <a:solidFill>
                  <a:srgbClr val="E5E0DF"/>
                </a:solidFill>
                <a:latin typeface="Inter Bold" pitchFamily="34" charset="0"/>
                <a:ea typeface="Inter Bold" pitchFamily="34" charset="-122"/>
                <a:cs typeface="Inter Bold" pitchFamily="34" charset="-120"/>
              </a:rPr>
              <a:t>5.45GB</a:t>
            </a:r>
            <a:endParaRPr lang="en-US" sz="1950" dirty="0"/>
          </a:p>
        </p:txBody>
      </p:sp>
      <p:pic>
        <p:nvPicPr>
          <p:cNvPr id="30" name="Image 2" descr="preencoded.png">    </p:cNvPr>
          <p:cNvPicPr>
            <a:picLocks noChangeAspect="1"/>
          </p:cNvPicPr>
          <p:nvPr/>
        </p:nvPicPr>
        <p:blipFill>
          <a:blip r:embed="rId3"/>
          <a:stretch>
            <a:fillRect/>
          </a:stretch>
        </p:blipFill>
        <p:spPr>
          <a:xfrm>
            <a:off x="9003268" y="5489138"/>
            <a:ext cx="1488519" cy="1488519"/>
          </a:xfrm>
          <a:prstGeom prst="rect">
            <a:avLst/>
          </a:prstGeom>
        </p:spPr>
      </p:pic>
      <p:sp>
        <p:nvSpPr>
          <p:cNvPr id="31" name="Text 26"/>
          <p:cNvSpPr/>
          <p:nvPr/>
        </p:nvSpPr>
        <p:spPr>
          <a:xfrm>
            <a:off x="9063752" y="7101602"/>
            <a:ext cx="1367552" cy="155019"/>
          </a:xfrm>
          <a:prstGeom prst="rect">
            <a:avLst/>
          </a:prstGeom>
          <a:noFill/>
          <a:ln/>
        </p:spPr>
        <p:txBody>
          <a:bodyPr wrap="none" lIns="0" tIns="0" rIns="0" bIns="0" rtlCol="0" anchor="t"/>
          <a:lstStyle/>
          <a:p>
            <a:pPr algn="ctr" indent="0" marL="0">
              <a:lnSpc>
                <a:spcPts val="1200"/>
              </a:lnSpc>
              <a:buNone/>
            </a:pPr>
            <a:r>
              <a:rPr lang="en-US" sz="950" b="1" dirty="0">
                <a:solidFill>
                  <a:srgbClr val="E5E0DF"/>
                </a:solidFill>
                <a:latin typeface="Inter Bold" pitchFamily="34" charset="0"/>
                <a:ea typeface="Inter Bold" pitchFamily="34" charset="-122"/>
                <a:cs typeface="Inter Bold" pitchFamily="34" charset="-120"/>
              </a:rPr>
              <a:t>Total System Footprint</a:t>
            </a:r>
            <a:endParaRPr lang="en-US" sz="950" dirty="0"/>
          </a:p>
        </p:txBody>
      </p:sp>
      <p:sp>
        <p:nvSpPr>
          <p:cNvPr id="32" name="Text 27"/>
          <p:cNvSpPr/>
          <p:nvPr/>
        </p:nvSpPr>
        <p:spPr>
          <a:xfrm>
            <a:off x="8593336" y="7316153"/>
            <a:ext cx="2308503" cy="317183"/>
          </a:xfrm>
          <a:prstGeom prst="rect">
            <a:avLst/>
          </a:prstGeom>
          <a:noFill/>
          <a:ln/>
        </p:spPr>
        <p:txBody>
          <a:bodyPr wrap="square" lIns="0" tIns="0" rIns="0" bIns="0" rtlCol="0" anchor="t"/>
          <a:lstStyle/>
          <a:p>
            <a:pPr algn="ctr" indent="0" marL="0">
              <a:lnSpc>
                <a:spcPts val="1250"/>
              </a:lnSpc>
              <a:buNone/>
            </a:pPr>
            <a:r>
              <a:rPr lang="en-US" sz="750" dirty="0">
                <a:solidFill>
                  <a:srgbClr val="E5E0DF"/>
                </a:solidFill>
                <a:latin typeface="Inter" pitchFamily="34" charset="0"/>
                <a:ea typeface="Inter" pitchFamily="34" charset="-122"/>
                <a:cs typeface="Inter" pitchFamily="34" charset="-120"/>
              </a:rPr>
              <a:t>Complete offline AI architecture with vector databases</a:t>
            </a:r>
            <a:endParaRPr lang="en-US" sz="750" dirty="0"/>
          </a:p>
        </p:txBody>
      </p:sp>
      <p:sp>
        <p:nvSpPr>
          <p:cNvPr id="33" name="Text 28"/>
          <p:cNvSpPr/>
          <p:nvPr/>
        </p:nvSpPr>
        <p:spPr>
          <a:xfrm>
            <a:off x="3728442" y="7744897"/>
            <a:ext cx="7173397" cy="475774"/>
          </a:xfrm>
          <a:prstGeom prst="rect">
            <a:avLst/>
          </a:prstGeom>
          <a:noFill/>
          <a:ln/>
        </p:spPr>
        <p:txBody>
          <a:bodyPr wrap="square" lIns="0" tIns="0" rIns="0" bIns="0" rtlCol="0" anchor="t"/>
          <a:lstStyle/>
          <a:p>
            <a:pPr algn="l" indent="0" marL="0">
              <a:lnSpc>
                <a:spcPts val="1250"/>
              </a:lnSpc>
              <a:buNone/>
            </a:pPr>
            <a:r>
              <a:rPr lang="en-US" sz="750" b="1" dirty="0">
                <a:solidFill>
                  <a:srgbClr val="E5E0DF"/>
                </a:solidFill>
                <a:latin typeface="Inter" pitchFamily="34" charset="0"/>
                <a:ea typeface="Inter" pitchFamily="34" charset="-122"/>
                <a:cs typeface="Inter" pitchFamily="34" charset="-120"/>
              </a:rPr>
              <a:t>Model Selection Philosophy:</a:t>
            </a:r>
            <a:pPr algn="l" indent="0" marL="0">
              <a:lnSpc>
                <a:spcPts val="1250"/>
              </a:lnSpc>
              <a:buNone/>
            </a:pPr>
            <a:r>
              <a:rPr lang="en-US" sz="750" dirty="0">
                <a:solidFill>
                  <a:srgbClr val="E5E0DF"/>
                </a:solidFill>
                <a:latin typeface="Inter" pitchFamily="34" charset="0"/>
                <a:ea typeface="Inter" pitchFamily="34" charset="-122"/>
                <a:cs typeface="Inter" pitchFamily="34" charset="-120"/>
              </a:rPr>
              <a:t> Specialized quantization enables specialized intelligence. By deploying purpose-built models rather than a single compromise solution, ECHO_SAFE delivers both precise legal reasoning and empathetic emotional support—the two critical dimensions of assistance for at-risk individuals navigating hostile environments.</a:t>
            </a:r>
            <a:endParaRPr lang="en-US" sz="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2026-01-22T23:01:37Z</dcterms:created>
  <dcterms:modified xsi:type="dcterms:W3CDTF">2026-01-22T23:01:37Z</dcterms:modified>
</cp:coreProperties>
</file>